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6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0" r:id="rId3"/>
    <p:sldId id="391" r:id="rId4"/>
    <p:sldId id="419" r:id="rId5"/>
    <p:sldId id="420" r:id="rId6"/>
    <p:sldId id="425" r:id="rId7"/>
    <p:sldId id="426" r:id="rId8"/>
    <p:sldId id="427" r:id="rId9"/>
    <p:sldId id="428" r:id="rId10"/>
    <p:sldId id="430" r:id="rId11"/>
    <p:sldId id="423" r:id="rId12"/>
    <p:sldId id="308" r:id="rId13"/>
    <p:sldId id="431" r:id="rId14"/>
    <p:sldId id="404" r:id="rId15"/>
    <p:sldId id="416" r:id="rId16"/>
    <p:sldId id="434" r:id="rId17"/>
    <p:sldId id="417" r:id="rId18"/>
    <p:sldId id="418" r:id="rId19"/>
    <p:sldId id="412" r:id="rId20"/>
    <p:sldId id="321" r:id="rId21"/>
  </p:sldIdLst>
  <p:sldSz cx="12192000" cy="6858000"/>
  <p:notesSz cx="9872663" cy="6797675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68B"/>
    <a:srgbClr val="A6300C"/>
    <a:srgbClr val="0067B4"/>
    <a:srgbClr val="EDEDED"/>
    <a:srgbClr val="5F7501"/>
    <a:srgbClr val="E8E5D7"/>
    <a:srgbClr val="87A801"/>
    <a:srgbClr val="FFA34F"/>
    <a:srgbClr val="FE852A"/>
    <a:srgbClr val="FEA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sateur\Desktop\Graphique_V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Graphiques_A%20refai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sateur\Desktop\Graphique_V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41222055582633E-2"/>
          <c:y val="0.10401393008683421"/>
          <c:w val="0.84108409742407297"/>
          <c:h val="0.81791841795531484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800"/>
                      <a:t>Pillar 1 : State Commitment, </a:t>
                    </a:r>
                    <a:r>
                      <a:rPr lang="en-US" sz="1800">
                        <a:solidFill>
                          <a:srgbClr val="FF0000"/>
                        </a:solidFill>
                      </a:rPr>
                      <a:t>32.6%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5B7-4039-9267-2E52B464EE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>
                        <a:solidFill>
                          <a:sysClr val="windowText" lastClr="000000"/>
                        </a:solidFill>
                      </a:rPr>
                      <a:t>Pillar 2: Economic Efficiency, </a:t>
                    </a:r>
                    <a:r>
                      <a:rPr lang="en-US" sz="1800" dirty="0">
                        <a:solidFill>
                          <a:srgbClr val="FF0000"/>
                        </a:solidFill>
                      </a:rPr>
                      <a:t>41.3%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B7-4039-9267-2E52B464EE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Pillar 3: Social Equity, </a:t>
                    </a:r>
                    <a:r>
                      <a:rPr lang="en-US" sz="1800">
                        <a:solidFill>
                          <a:srgbClr val="FF0000"/>
                        </a:solidFill>
                      </a:rPr>
                      <a:t>13.9%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5B7-4039-9267-2E52B464EE7C}"/>
                </c:ext>
              </c:extLst>
            </c:dLbl>
            <c:dLbl>
              <c:idx val="3"/>
              <c:layout>
                <c:manualLayout>
                  <c:x val="-2.543409077651651E-2"/>
                  <c:y val="-4.4958537386521454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 err="1"/>
                      <a:t>Pillarr</a:t>
                    </a:r>
                    <a:r>
                      <a:rPr lang="en-US" sz="1800" dirty="0"/>
                      <a:t> 4: Sustainable Ecology and Heritage, </a:t>
                    </a:r>
                    <a:r>
                      <a:rPr lang="en-US" sz="1800" dirty="0">
                        <a:solidFill>
                          <a:srgbClr val="FF0000"/>
                        </a:solidFill>
                      </a:rPr>
                      <a:t>1.0</a:t>
                    </a:r>
                    <a:r>
                      <a:rPr lang="en-US" sz="1800" b="1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B7-4039-9267-2E52B464EE7C}"/>
                </c:ext>
              </c:extLst>
            </c:dLbl>
            <c:dLbl>
              <c:idx val="4"/>
              <c:layout>
                <c:manualLayout>
                  <c:x val="0.11839664750869505"/>
                  <c:y val="3.4211783226277188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>
                        <a:solidFill>
                          <a:sysClr val="windowText" lastClr="000000"/>
                        </a:solidFill>
                      </a:rPr>
                      <a:t>Pillar: Fruitful partnership</a:t>
                    </a:r>
                    <a:r>
                      <a:rPr lang="en-US" sz="1800">
                        <a:solidFill>
                          <a:srgbClr val="FF0000"/>
                        </a:solidFill>
                      </a:rPr>
                      <a:t>, 11.3%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5B7-4039-9267-2E52B464E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G_Pilier_EN!$A$11:$A$15</c:f>
              <c:strCache>
                <c:ptCount val="5"/>
                <c:pt idx="0">
                  <c:v>Pillar 1 : State Commitment</c:v>
                </c:pt>
                <c:pt idx="1">
                  <c:v>Pillar 2: Economic Efficiency</c:v>
                </c:pt>
                <c:pt idx="2">
                  <c:v>Pillar 3: Social Equity</c:v>
                </c:pt>
                <c:pt idx="3">
                  <c:v>Pillarr 4: Sustainable Ecology and Heritage</c:v>
                </c:pt>
                <c:pt idx="4">
                  <c:v>Pillar: Fruitful partnership</c:v>
                </c:pt>
              </c:strCache>
            </c:strRef>
          </c:cat>
          <c:val>
            <c:numRef>
              <c:f>G_Pilier_EN!$B$11:$B$15</c:f>
              <c:numCache>
                <c:formatCode>0.0%</c:formatCode>
                <c:ptCount val="5"/>
                <c:pt idx="0">
                  <c:v>0.32580714018088891</c:v>
                </c:pt>
                <c:pt idx="1">
                  <c:v>0.41295461705816455</c:v>
                </c:pt>
                <c:pt idx="2">
                  <c:v>0.13890323317470715</c:v>
                </c:pt>
                <c:pt idx="3">
                  <c:v>9.6269866263445497E-3</c:v>
                </c:pt>
                <c:pt idx="4">
                  <c:v>0.11270802295989474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B7-4039-9267-2E52B464E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92403308077055"/>
          <c:y val="2.712230971128609E-2"/>
          <c:w val="0.79778208470081891"/>
          <c:h val="0.78507016622922132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0370375952390207E-3"/>
                  <c:y val="3.204829542147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0-4BA0-828A-91AEC3CA7328}"/>
                </c:ext>
              </c:extLst>
            </c:dLbl>
            <c:dLbl>
              <c:idx val="3"/>
              <c:layout>
                <c:manualLayout>
                  <c:x val="-9.5971430874641842E-3"/>
                  <c:y val="-3.9346826710547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0-4BA0-828A-91AEC3CA7328}"/>
                </c:ext>
              </c:extLst>
            </c:dLbl>
            <c:dLbl>
              <c:idx val="4"/>
              <c:layout>
                <c:manualLayout>
                  <c:x val="-5.0370375952389287E-3"/>
                  <c:y val="2.854098988127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0-4BA0-828A-91AEC3CA7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G_Pilier_EN!$B$1:$F$1</c:f>
              <c:strCache>
                <c:ptCount val="5"/>
                <c:pt idx="0">
                  <c:v> BUDGET 2023-2024 </c:v>
                </c:pt>
                <c:pt idx="1">
                  <c:v> BUDGET 2024-2025 </c:v>
                </c:pt>
                <c:pt idx="2">
                  <c:v>  BUDGET  2025-2026 </c:v>
                </c:pt>
                <c:pt idx="3">
                  <c:v> BUDGET 2026-2027 </c:v>
                </c:pt>
                <c:pt idx="4">
                  <c:v> BUDGET  2027-2028 </c:v>
                </c:pt>
              </c:strCache>
            </c:strRef>
          </c:cat>
          <c:val>
            <c:numRef>
              <c:f>G_Pilier_EN!$B$7:$F$7</c:f>
              <c:numCache>
                <c:formatCode>_-* #,##0.0\ _€_-;\-* #,##0.0\ _€_-;_-* "-"??\ _€_-;_-@_-</c:formatCode>
                <c:ptCount val="5"/>
                <c:pt idx="0">
                  <c:v>7362.7473535421495</c:v>
                </c:pt>
                <c:pt idx="1">
                  <c:v>17725.563842107647</c:v>
                </c:pt>
                <c:pt idx="2">
                  <c:v>19369.31922186966</c:v>
                </c:pt>
                <c:pt idx="3">
                  <c:v>20943.51893727859</c:v>
                </c:pt>
                <c:pt idx="4">
                  <c:v>20303.644179156308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30-4BA0-828A-91AEC3CA7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2107960"/>
        <c:axId val="822106000"/>
      </c:lineChart>
      <c:catAx>
        <c:axId val="822107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822106000"/>
        <c:crosses val="autoZero"/>
        <c:auto val="1"/>
        <c:lblAlgn val="ctr"/>
        <c:lblOffset val="100"/>
        <c:noMultiLvlLbl val="0"/>
      </c:catAx>
      <c:valAx>
        <c:axId val="822106000"/>
        <c:scaling>
          <c:orientation val="minMax"/>
        </c:scaling>
        <c:delete val="0"/>
        <c:axPos val="l"/>
        <c:majorGridlines/>
        <c:numFmt formatCode="_-* #,##0.0\ _€_-;\-* #,##0.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2107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33526793690401"/>
          <c:y val="3.0397239921911515E-2"/>
          <c:w val="0.44019088722730515"/>
          <c:h val="0.939205520156176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'Feuil2 (2)'!$B$9:$B$19</c:f>
              <c:strCache>
                <c:ptCount val="11"/>
                <c:pt idx="0">
                  <c:v>PRG12: Program to Increase Access to Drinking Water, Hygiene, and Sanitation</c:v>
                </c:pt>
                <c:pt idx="1">
                  <c:v>PRG11: Program for the Development of Urbanization and Access to Decent Housing</c:v>
                </c:pt>
                <c:pt idx="2">
                  <c:v>PRG05: Program for the Development of Vacational Training Sectors and Support for Entrepreneurship</c:v>
                </c:pt>
                <c:pt idx="3">
                  <c:v>PRG09: Program for the Development of the Industrial Sector Focused on Export Products and Import Substitution</c:v>
                </c:pt>
                <c:pt idx="4">
                  <c:v>PRG08: Program for the Development and Modernization of Transport and Logistics Infrastructure (road, rail, port, and airport infrastructure; warehouses; customs services; transit; truck tracking; equipment; communication routes, etc.)</c:v>
                </c:pt>
                <c:pt idx="5">
                  <c:v>PRG07: Program for Exploiting Renewable Energy Potential and Expanding the Electrical Network</c:v>
                </c:pt>
                <c:pt idx="6">
                  <c:v>PRG01Program for the digitalization of public administration and improvement of the quality of services offered to citizens (E-government) and development of the digital economy</c:v>
                </c:pt>
                <c:pt idx="7">
                  <c:v>PRG17: Strengthening the Fight Against Communicable and Non-Communicable Diseases and the Response to Epidemics and Other Public Health Emergencies</c:v>
                </c:pt>
                <c:pt idx="8">
                  <c:v>PRG06: Program for the Development of Regional Agropoles, Development of the Imbo Plain and Moso Depression Aimed at the Intensive Development of Agro-Pastoral and Fishery Value Chains</c:v>
                </c:pt>
                <c:pt idx="9">
                  <c:v>PRG3:Program to support Macroeconomic Management and Resource Mobilization</c:v>
                </c:pt>
                <c:pt idx="10">
                  <c:v>PRG16: Strengthening of Institutional and Administrative Capacities</c:v>
                </c:pt>
              </c:strCache>
            </c:strRef>
          </c:cat>
          <c:val>
            <c:numRef>
              <c:f>'Feuil2 (2)'!$C$9:$C$19</c:f>
              <c:numCache>
                <c:formatCode>_(* #,##0.00_);_(* \(#,##0.00\);_(* "-"??_);_(@_)</c:formatCode>
                <c:ptCount val="11"/>
                <c:pt idx="0">
                  <c:v>1124.6311026280334</c:v>
                </c:pt>
                <c:pt idx="1">
                  <c:v>1771.3014999999998</c:v>
                </c:pt>
                <c:pt idx="2">
                  <c:v>1971.006800195707</c:v>
                </c:pt>
                <c:pt idx="3">
                  <c:v>2145.9698939966001</c:v>
                </c:pt>
                <c:pt idx="4">
                  <c:v>3484.6481581999988</c:v>
                </c:pt>
                <c:pt idx="5">
                  <c:v>4562.8969629418989</c:v>
                </c:pt>
                <c:pt idx="6">
                  <c:v>6154.3907775554571</c:v>
                </c:pt>
                <c:pt idx="7">
                  <c:v>6685.9219181873286</c:v>
                </c:pt>
                <c:pt idx="8">
                  <c:v>7263.9276113174164</c:v>
                </c:pt>
                <c:pt idx="9">
                  <c:v>22539.391234672035</c:v>
                </c:pt>
                <c:pt idx="10">
                  <c:v>24753.817346868258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E-4CFC-A8FA-DB37D44B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3431648"/>
        <c:axId val="823419888"/>
      </c:barChart>
      <c:catAx>
        <c:axId val="82343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3419888"/>
        <c:crosses val="autoZero"/>
        <c:auto val="1"/>
        <c:lblAlgn val="ctr"/>
        <c:lblOffset val="100"/>
        <c:noMultiLvlLbl val="0"/>
      </c:catAx>
      <c:valAx>
        <c:axId val="823419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8234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662790697674423E-2"/>
          <c:y val="6.476743978431268E-2"/>
          <c:w val="0.84302325581395354"/>
          <c:h val="0.82511364650847219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/>
                      <a:t>Axis 1: Structural Transformation for a Sustainable and Digital Economy, 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41.1%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B9-493F-BD8A-52204F4694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/>
                      <a:t>Axis 2: Human Capital Development and Social Inclusion, 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13.8%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B9-493F-BD8A-52204F469402}"/>
                </c:ext>
              </c:extLst>
            </c:dLbl>
            <c:dLbl>
              <c:idx val="2"/>
              <c:layout>
                <c:manualLayout>
                  <c:x val="-0.14611014466214978"/>
                  <c:y val="-2.6424732622707874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/>
                      <a:t>Axis 3:</a:t>
                    </a:r>
                  </a:p>
                  <a:p>
                    <a:pPr>
                      <a:defRPr sz="1600" b="1"/>
                    </a:pPr>
                    <a:r>
                      <a:rPr lang="en-US" sz="1600" dirty="0"/>
                      <a:t>Environment and Cultural and Natural Heritage, 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1.0%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B9-493F-BD8A-52204F4694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/>
                      <a:t>Axis 4: Cooperation and Resource Mobilization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, 11.3%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B9-493F-BD8A-52204F4694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/>
                      <a:t>Axis 5: Governance, Peace, and Reconciliatio</a:t>
                    </a:r>
                    <a:r>
                      <a:rPr lang="en-US" sz="1600" dirty="0">
                        <a:solidFill>
                          <a:sysClr val="windowText" lastClr="000000"/>
                        </a:solidFill>
                      </a:rPr>
                      <a:t>n,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 32.9%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3B9-493F-BD8A-52204F469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G_AXE_PND_EN!$A$12:$A$16</c:f>
              <c:strCache>
                <c:ptCount val="5"/>
                <c:pt idx="0">
                  <c:v>Axis 1: Structural Transformation for a Sustainable and Digital Economy</c:v>
                </c:pt>
                <c:pt idx="1">
                  <c:v>Axis 2: Human Capital Development and Social Inclusion</c:v>
                </c:pt>
                <c:pt idx="2">
                  <c:v>Axis 3:
Environment and Cultural and Natural Heritage</c:v>
                </c:pt>
                <c:pt idx="3">
                  <c:v>Axis 4: Cooperation and Resource Mobilization</c:v>
                </c:pt>
                <c:pt idx="4">
                  <c:v>Axis 5: Governance, Peace, and Reconciliation</c:v>
                </c:pt>
              </c:strCache>
            </c:strRef>
          </c:cat>
          <c:val>
            <c:numRef>
              <c:f>G_AXE_PND_EN!$C$12:$C$16</c:f>
              <c:numCache>
                <c:formatCode>0.0%</c:formatCode>
                <c:ptCount val="5"/>
                <c:pt idx="0">
                  <c:v>0.41102514336034207</c:v>
                </c:pt>
                <c:pt idx="1">
                  <c:v>0.13798928941485236</c:v>
                </c:pt>
                <c:pt idx="2">
                  <c:v>9.6269866263445532E-3</c:v>
                </c:pt>
                <c:pt idx="3">
                  <c:v>0.11270802295989478</c:v>
                </c:pt>
                <c:pt idx="4">
                  <c:v>0.32865055763856627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B9-493F-BD8A-52204F469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4CB64-9E6C-4B68-8FD4-E30CC055A081}" type="doc">
      <dgm:prSet loTypeId="urn:microsoft.com/office/officeart/2008/layout/LinedList" loCatId="list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6FFC331A-671D-406A-81CE-BAF39B5F0866}">
      <dgm:prSet phldrT="[Texte]" custT="1"/>
      <dgm:spPr/>
      <dgm:t>
        <a:bodyPr/>
        <a:lstStyle/>
        <a:p>
          <a:pPr algn="just"/>
          <a:endParaRPr lang="fr-FR" sz="2400" b="1" dirty="0"/>
        </a:p>
      </dgm:t>
    </dgm:pt>
    <dgm:pt modelId="{870326D8-E409-4C41-A14C-82AA46D1B545}" type="parTrans" cxnId="{0405F683-368C-4C7E-8819-738389B83813}">
      <dgm:prSet/>
      <dgm:spPr/>
      <dgm:t>
        <a:bodyPr/>
        <a:lstStyle/>
        <a:p>
          <a:pPr algn="just"/>
          <a:endParaRPr lang="fr-FR" sz="2400" b="1"/>
        </a:p>
      </dgm:t>
    </dgm:pt>
    <dgm:pt modelId="{DB960162-00E3-4A5C-8FDF-3A646860EE2E}" type="sibTrans" cxnId="{0405F683-368C-4C7E-8819-738389B83813}">
      <dgm:prSet/>
      <dgm:spPr/>
      <dgm:t>
        <a:bodyPr/>
        <a:lstStyle/>
        <a:p>
          <a:pPr algn="just"/>
          <a:endParaRPr lang="fr-FR" sz="2400" b="1"/>
        </a:p>
      </dgm:t>
    </dgm:pt>
    <dgm:pt modelId="{3E76E138-0517-4D38-BFA7-76C5C7D4001C}">
      <dgm:prSet phldrT="[Texte]" custT="1"/>
      <dgm:spPr/>
      <dgm:t>
        <a:bodyPr/>
        <a:lstStyle/>
        <a:p>
          <a:pPr algn="just"/>
          <a:r>
            <a:rPr lang="en" sz="2400" b="1" dirty="0"/>
            <a:t>2. A structural transformation of the economy to accelerate  economic growth without damaging  ecological balance</a:t>
          </a:r>
          <a:endParaRPr lang="fr-FR" sz="2400" b="1" dirty="0"/>
        </a:p>
      </dgm:t>
    </dgm:pt>
    <dgm:pt modelId="{77BA2383-5D8C-4905-AC0D-5E5D27E1351C}" type="parTrans" cxnId="{A45A0D53-2C1F-43B0-B7A7-606912773C17}">
      <dgm:prSet/>
      <dgm:spPr/>
      <dgm:t>
        <a:bodyPr/>
        <a:lstStyle/>
        <a:p>
          <a:pPr algn="just"/>
          <a:endParaRPr lang="fr-FR" sz="2400" b="1"/>
        </a:p>
      </dgm:t>
    </dgm:pt>
    <dgm:pt modelId="{BE24A7F1-D178-495F-A620-6E04585F1B02}" type="sibTrans" cxnId="{A45A0D53-2C1F-43B0-B7A7-606912773C17}">
      <dgm:prSet/>
      <dgm:spPr/>
      <dgm:t>
        <a:bodyPr/>
        <a:lstStyle/>
        <a:p>
          <a:pPr algn="just"/>
          <a:endParaRPr lang="fr-FR" sz="2400" b="1"/>
        </a:p>
      </dgm:t>
    </dgm:pt>
    <dgm:pt modelId="{3ABF6528-44CB-4BCC-88AD-BE2550E6FB41}">
      <dgm:prSet phldrT="[Texte]" custT="1"/>
      <dgm:spPr/>
      <dgm:t>
        <a:bodyPr/>
        <a:lstStyle/>
        <a:p>
          <a:pPr algn="just"/>
          <a:r>
            <a:rPr lang="en" sz="2400" b="1" dirty="0"/>
            <a:t>3. Evidence-based decision-making and a results/program-based management and financing approach</a:t>
          </a:r>
        </a:p>
      </dgm:t>
    </dgm:pt>
    <dgm:pt modelId="{67A3CD0F-D702-4919-881E-B6A63988B4B6}" type="parTrans" cxnId="{0955D73E-68FD-46BF-BF0D-C663FBC6FAFD}">
      <dgm:prSet/>
      <dgm:spPr/>
      <dgm:t>
        <a:bodyPr/>
        <a:lstStyle/>
        <a:p>
          <a:pPr algn="just"/>
          <a:endParaRPr lang="fr-FR" sz="2400" b="1"/>
        </a:p>
      </dgm:t>
    </dgm:pt>
    <dgm:pt modelId="{47A848AA-725D-4DE3-B8C3-F98F70238CF9}" type="sibTrans" cxnId="{0955D73E-68FD-46BF-BF0D-C663FBC6FAFD}">
      <dgm:prSet/>
      <dgm:spPr/>
      <dgm:t>
        <a:bodyPr/>
        <a:lstStyle/>
        <a:p>
          <a:pPr algn="just"/>
          <a:endParaRPr lang="fr-FR" sz="2400" b="1"/>
        </a:p>
      </dgm:t>
    </dgm:pt>
    <dgm:pt modelId="{09BA7D59-64BE-4480-B906-A67DDD4E6881}">
      <dgm:prSet phldrT="[Texte]" custT="1"/>
      <dgm:spPr/>
      <dgm:t>
        <a:bodyPr/>
        <a:lstStyle/>
        <a:p>
          <a:pPr algn="just"/>
          <a:r>
            <a:rPr lang="en" sz="2400" b="1" dirty="0"/>
            <a:t>1. Improving living conditions and quality of life for the populqtion, with sustanaible and controlled demographic growth </a:t>
          </a:r>
        </a:p>
      </dgm:t>
    </dgm:pt>
    <dgm:pt modelId="{0140F5A3-E3BB-4215-BE1C-674CCCAD5016}" type="sibTrans" cxnId="{8DC19A46-7C24-467F-945C-46EC2EADD0E9}">
      <dgm:prSet/>
      <dgm:spPr/>
      <dgm:t>
        <a:bodyPr/>
        <a:lstStyle/>
        <a:p>
          <a:pPr algn="just"/>
          <a:endParaRPr lang="fr-FR" sz="2400" b="1"/>
        </a:p>
      </dgm:t>
    </dgm:pt>
    <dgm:pt modelId="{33E619C2-9DBE-40E4-B688-13900E7EB688}" type="parTrans" cxnId="{8DC19A46-7C24-467F-945C-46EC2EADD0E9}">
      <dgm:prSet/>
      <dgm:spPr/>
      <dgm:t>
        <a:bodyPr/>
        <a:lstStyle/>
        <a:p>
          <a:pPr algn="just"/>
          <a:endParaRPr lang="fr-FR" sz="2400" b="1"/>
        </a:p>
      </dgm:t>
    </dgm:pt>
    <dgm:pt modelId="{DB9E494C-60AC-4BA0-A10A-CB43BE75AFE1}" type="pres">
      <dgm:prSet presAssocID="{C8C4CB64-9E6C-4B68-8FD4-E30CC055A081}" presName="vert0" presStyleCnt="0">
        <dgm:presLayoutVars>
          <dgm:dir/>
          <dgm:animOne val="branch"/>
          <dgm:animLvl val="lvl"/>
        </dgm:presLayoutVars>
      </dgm:prSet>
      <dgm:spPr/>
    </dgm:pt>
    <dgm:pt modelId="{0C68ACB0-D045-42A7-B99F-89B7C1C17E09}" type="pres">
      <dgm:prSet presAssocID="{6FFC331A-671D-406A-81CE-BAF39B5F0866}" presName="thickLine" presStyleLbl="alignNode1" presStyleIdx="0" presStyleCnt="1"/>
      <dgm:spPr/>
    </dgm:pt>
    <dgm:pt modelId="{A84D4D65-63D7-4419-85F5-F53E37CEC950}" type="pres">
      <dgm:prSet presAssocID="{6FFC331A-671D-406A-81CE-BAF39B5F0866}" presName="horz1" presStyleCnt="0"/>
      <dgm:spPr/>
    </dgm:pt>
    <dgm:pt modelId="{D1AA7D11-A0FA-4C7B-86DD-6649D20B36BC}" type="pres">
      <dgm:prSet presAssocID="{6FFC331A-671D-406A-81CE-BAF39B5F0866}" presName="tx1" presStyleLbl="revTx" presStyleIdx="0" presStyleCnt="4" custScaleX="23505" custLinFactNeighborY="702"/>
      <dgm:spPr/>
    </dgm:pt>
    <dgm:pt modelId="{EAA2EA56-871F-4641-A6C8-E5AA29CC84A6}" type="pres">
      <dgm:prSet presAssocID="{6FFC331A-671D-406A-81CE-BAF39B5F0866}" presName="vert1" presStyleCnt="0"/>
      <dgm:spPr/>
    </dgm:pt>
    <dgm:pt modelId="{CA960CA4-C5CD-4F0B-ACA8-8096C45B31DA}" type="pres">
      <dgm:prSet presAssocID="{09BA7D59-64BE-4480-B906-A67DDD4E6881}" presName="vertSpace2a" presStyleCnt="0"/>
      <dgm:spPr/>
    </dgm:pt>
    <dgm:pt modelId="{B041E595-0998-4D59-B595-893F80EBE213}" type="pres">
      <dgm:prSet presAssocID="{09BA7D59-64BE-4480-B906-A67DDD4E6881}" presName="horz2" presStyleCnt="0"/>
      <dgm:spPr/>
    </dgm:pt>
    <dgm:pt modelId="{681E983E-8786-4D74-A221-D547E328897D}" type="pres">
      <dgm:prSet presAssocID="{09BA7D59-64BE-4480-B906-A67DDD4E6881}" presName="horzSpace2" presStyleCnt="0"/>
      <dgm:spPr/>
    </dgm:pt>
    <dgm:pt modelId="{7690F42A-254A-4150-A6C6-D818AF228492}" type="pres">
      <dgm:prSet presAssocID="{09BA7D59-64BE-4480-B906-A67DDD4E6881}" presName="tx2" presStyleLbl="revTx" presStyleIdx="1" presStyleCnt="4"/>
      <dgm:spPr/>
    </dgm:pt>
    <dgm:pt modelId="{176A72D4-4E3D-4F1A-A7AF-3AE9DE7BFF58}" type="pres">
      <dgm:prSet presAssocID="{09BA7D59-64BE-4480-B906-A67DDD4E6881}" presName="vert2" presStyleCnt="0"/>
      <dgm:spPr/>
    </dgm:pt>
    <dgm:pt modelId="{ECB2B037-8857-4F59-A9FE-55D9BC96876C}" type="pres">
      <dgm:prSet presAssocID="{09BA7D59-64BE-4480-B906-A67DDD4E6881}" presName="thinLine2b" presStyleLbl="callout" presStyleIdx="0" presStyleCnt="3"/>
      <dgm:spPr/>
    </dgm:pt>
    <dgm:pt modelId="{9966556A-1A4F-43A9-8702-5F453D4C9CD5}" type="pres">
      <dgm:prSet presAssocID="{09BA7D59-64BE-4480-B906-A67DDD4E6881}" presName="vertSpace2b" presStyleCnt="0"/>
      <dgm:spPr/>
    </dgm:pt>
    <dgm:pt modelId="{B96D98B8-B1FB-4E93-B4A7-B5B154DE9671}" type="pres">
      <dgm:prSet presAssocID="{3E76E138-0517-4D38-BFA7-76C5C7D4001C}" presName="horz2" presStyleCnt="0"/>
      <dgm:spPr/>
    </dgm:pt>
    <dgm:pt modelId="{1C6B698A-464D-4CB4-AB6F-BB1F81465FB5}" type="pres">
      <dgm:prSet presAssocID="{3E76E138-0517-4D38-BFA7-76C5C7D4001C}" presName="horzSpace2" presStyleCnt="0"/>
      <dgm:spPr/>
    </dgm:pt>
    <dgm:pt modelId="{3BF89FA2-3FCE-4D7A-93FF-D500EBA978E0}" type="pres">
      <dgm:prSet presAssocID="{3E76E138-0517-4D38-BFA7-76C5C7D4001C}" presName="tx2" presStyleLbl="revTx" presStyleIdx="2" presStyleCnt="4"/>
      <dgm:spPr/>
    </dgm:pt>
    <dgm:pt modelId="{E115E6F9-F37E-40DF-9B48-DAC19A9B622C}" type="pres">
      <dgm:prSet presAssocID="{3E76E138-0517-4D38-BFA7-76C5C7D4001C}" presName="vert2" presStyleCnt="0"/>
      <dgm:spPr/>
    </dgm:pt>
    <dgm:pt modelId="{D10FDBB1-3A03-4975-83AA-D7C644B8094B}" type="pres">
      <dgm:prSet presAssocID="{3E76E138-0517-4D38-BFA7-76C5C7D4001C}" presName="thinLine2b" presStyleLbl="callout" presStyleIdx="1" presStyleCnt="3"/>
      <dgm:spPr/>
    </dgm:pt>
    <dgm:pt modelId="{E8CEDBAE-4978-4783-8DA6-90AB26746F7D}" type="pres">
      <dgm:prSet presAssocID="{3E76E138-0517-4D38-BFA7-76C5C7D4001C}" presName="vertSpace2b" presStyleCnt="0"/>
      <dgm:spPr/>
    </dgm:pt>
    <dgm:pt modelId="{3C6A7110-1F37-4F40-8D05-F9CEB5CB69F8}" type="pres">
      <dgm:prSet presAssocID="{3ABF6528-44CB-4BCC-88AD-BE2550E6FB41}" presName="horz2" presStyleCnt="0"/>
      <dgm:spPr/>
    </dgm:pt>
    <dgm:pt modelId="{9C2AFCA0-C520-49BD-8DE6-E99270AA36AC}" type="pres">
      <dgm:prSet presAssocID="{3ABF6528-44CB-4BCC-88AD-BE2550E6FB41}" presName="horzSpace2" presStyleCnt="0"/>
      <dgm:spPr/>
    </dgm:pt>
    <dgm:pt modelId="{0982D951-B2C4-4646-8C75-D831446B991E}" type="pres">
      <dgm:prSet presAssocID="{3ABF6528-44CB-4BCC-88AD-BE2550E6FB41}" presName="tx2" presStyleLbl="revTx" presStyleIdx="3" presStyleCnt="4"/>
      <dgm:spPr/>
    </dgm:pt>
    <dgm:pt modelId="{4EB955A3-48A6-420D-8238-DFE015CB6DB4}" type="pres">
      <dgm:prSet presAssocID="{3ABF6528-44CB-4BCC-88AD-BE2550E6FB41}" presName="vert2" presStyleCnt="0"/>
      <dgm:spPr/>
    </dgm:pt>
    <dgm:pt modelId="{0E9817D3-0D15-40DB-B268-A04BAF63CBB8}" type="pres">
      <dgm:prSet presAssocID="{3ABF6528-44CB-4BCC-88AD-BE2550E6FB41}" presName="thinLine2b" presStyleLbl="callout" presStyleIdx="2" presStyleCnt="3"/>
      <dgm:spPr/>
    </dgm:pt>
    <dgm:pt modelId="{0ADEE00E-BF12-4367-8B79-8D065346E5A6}" type="pres">
      <dgm:prSet presAssocID="{3ABF6528-44CB-4BCC-88AD-BE2550E6FB41}" presName="vertSpace2b" presStyleCnt="0"/>
      <dgm:spPr/>
    </dgm:pt>
  </dgm:ptLst>
  <dgm:cxnLst>
    <dgm:cxn modelId="{B5ED1F2C-E546-4F67-8D25-7C085AA38FBF}" type="presOf" srcId="{09BA7D59-64BE-4480-B906-A67DDD4E6881}" destId="{7690F42A-254A-4150-A6C6-D818AF228492}" srcOrd="0" destOrd="0" presId="urn:microsoft.com/office/officeart/2008/layout/LinedList"/>
    <dgm:cxn modelId="{A91BE938-C5D8-47DF-8650-3ED0DD0E85A1}" type="presOf" srcId="{6FFC331A-671D-406A-81CE-BAF39B5F0866}" destId="{D1AA7D11-A0FA-4C7B-86DD-6649D20B36BC}" srcOrd="0" destOrd="0" presId="urn:microsoft.com/office/officeart/2008/layout/LinedList"/>
    <dgm:cxn modelId="{A38B593D-F709-425A-9C94-D28324AAE52F}" type="presOf" srcId="{3E76E138-0517-4D38-BFA7-76C5C7D4001C}" destId="{3BF89FA2-3FCE-4D7A-93FF-D500EBA978E0}" srcOrd="0" destOrd="0" presId="urn:microsoft.com/office/officeart/2008/layout/LinedList"/>
    <dgm:cxn modelId="{86E1A93E-CD96-414C-986B-343615DC0F8E}" type="presOf" srcId="{3ABF6528-44CB-4BCC-88AD-BE2550E6FB41}" destId="{0982D951-B2C4-4646-8C75-D831446B991E}" srcOrd="0" destOrd="0" presId="urn:microsoft.com/office/officeart/2008/layout/LinedList"/>
    <dgm:cxn modelId="{0955D73E-68FD-46BF-BF0D-C663FBC6FAFD}" srcId="{6FFC331A-671D-406A-81CE-BAF39B5F0866}" destId="{3ABF6528-44CB-4BCC-88AD-BE2550E6FB41}" srcOrd="2" destOrd="0" parTransId="{67A3CD0F-D702-4919-881E-B6A63988B4B6}" sibTransId="{47A848AA-725D-4DE3-B8C3-F98F70238CF9}"/>
    <dgm:cxn modelId="{8DC19A46-7C24-467F-945C-46EC2EADD0E9}" srcId="{6FFC331A-671D-406A-81CE-BAF39B5F0866}" destId="{09BA7D59-64BE-4480-B906-A67DDD4E6881}" srcOrd="0" destOrd="0" parTransId="{33E619C2-9DBE-40E4-B688-13900E7EB688}" sibTransId="{0140F5A3-E3BB-4215-BE1C-674CCCAD5016}"/>
    <dgm:cxn modelId="{A45A0D53-2C1F-43B0-B7A7-606912773C17}" srcId="{6FFC331A-671D-406A-81CE-BAF39B5F0866}" destId="{3E76E138-0517-4D38-BFA7-76C5C7D4001C}" srcOrd="1" destOrd="0" parTransId="{77BA2383-5D8C-4905-AC0D-5E5D27E1351C}" sibTransId="{BE24A7F1-D178-495F-A620-6E04585F1B02}"/>
    <dgm:cxn modelId="{0405F683-368C-4C7E-8819-738389B83813}" srcId="{C8C4CB64-9E6C-4B68-8FD4-E30CC055A081}" destId="{6FFC331A-671D-406A-81CE-BAF39B5F0866}" srcOrd="0" destOrd="0" parTransId="{870326D8-E409-4C41-A14C-82AA46D1B545}" sibTransId="{DB960162-00E3-4A5C-8FDF-3A646860EE2E}"/>
    <dgm:cxn modelId="{8865988A-3D84-48B0-A22B-23F669F4D05C}" type="presOf" srcId="{C8C4CB64-9E6C-4B68-8FD4-E30CC055A081}" destId="{DB9E494C-60AC-4BA0-A10A-CB43BE75AFE1}" srcOrd="0" destOrd="0" presId="urn:microsoft.com/office/officeart/2008/layout/LinedList"/>
    <dgm:cxn modelId="{2C2F57B9-BF45-40CE-B3FE-01FC5F9BA96F}" type="presParOf" srcId="{DB9E494C-60AC-4BA0-A10A-CB43BE75AFE1}" destId="{0C68ACB0-D045-42A7-B99F-89B7C1C17E09}" srcOrd="0" destOrd="0" presId="urn:microsoft.com/office/officeart/2008/layout/LinedList"/>
    <dgm:cxn modelId="{F9E6C708-64BE-4F08-AE86-08CF45D34988}" type="presParOf" srcId="{DB9E494C-60AC-4BA0-A10A-CB43BE75AFE1}" destId="{A84D4D65-63D7-4419-85F5-F53E37CEC950}" srcOrd="1" destOrd="0" presId="urn:microsoft.com/office/officeart/2008/layout/LinedList"/>
    <dgm:cxn modelId="{90E4A55D-C663-45CF-9A0E-3AF17091D6DD}" type="presParOf" srcId="{A84D4D65-63D7-4419-85F5-F53E37CEC950}" destId="{D1AA7D11-A0FA-4C7B-86DD-6649D20B36BC}" srcOrd="0" destOrd="0" presId="urn:microsoft.com/office/officeart/2008/layout/LinedList"/>
    <dgm:cxn modelId="{F1F8C218-8830-498C-A3C4-EEF4EB1CBA99}" type="presParOf" srcId="{A84D4D65-63D7-4419-85F5-F53E37CEC950}" destId="{EAA2EA56-871F-4641-A6C8-E5AA29CC84A6}" srcOrd="1" destOrd="0" presId="urn:microsoft.com/office/officeart/2008/layout/LinedList"/>
    <dgm:cxn modelId="{3292A5CC-CD47-499D-A8AD-6F3F8B8DDF4B}" type="presParOf" srcId="{EAA2EA56-871F-4641-A6C8-E5AA29CC84A6}" destId="{CA960CA4-C5CD-4F0B-ACA8-8096C45B31DA}" srcOrd="0" destOrd="0" presId="urn:microsoft.com/office/officeart/2008/layout/LinedList"/>
    <dgm:cxn modelId="{F6B963B2-785D-41F3-ABE1-56A213C0CAAF}" type="presParOf" srcId="{EAA2EA56-871F-4641-A6C8-E5AA29CC84A6}" destId="{B041E595-0998-4D59-B595-893F80EBE213}" srcOrd="1" destOrd="0" presId="urn:microsoft.com/office/officeart/2008/layout/LinedList"/>
    <dgm:cxn modelId="{F0EEEF02-A644-4B09-B24E-07275CBE3D44}" type="presParOf" srcId="{B041E595-0998-4D59-B595-893F80EBE213}" destId="{681E983E-8786-4D74-A221-D547E328897D}" srcOrd="0" destOrd="0" presId="urn:microsoft.com/office/officeart/2008/layout/LinedList"/>
    <dgm:cxn modelId="{22BCDF34-8B83-4E83-8EE0-33ED4EDFBA86}" type="presParOf" srcId="{B041E595-0998-4D59-B595-893F80EBE213}" destId="{7690F42A-254A-4150-A6C6-D818AF228492}" srcOrd="1" destOrd="0" presId="urn:microsoft.com/office/officeart/2008/layout/LinedList"/>
    <dgm:cxn modelId="{FDB53469-B088-4DE2-A1BA-0D74A0507AFA}" type="presParOf" srcId="{B041E595-0998-4D59-B595-893F80EBE213}" destId="{176A72D4-4E3D-4F1A-A7AF-3AE9DE7BFF58}" srcOrd="2" destOrd="0" presId="urn:microsoft.com/office/officeart/2008/layout/LinedList"/>
    <dgm:cxn modelId="{1D65AC11-6CD6-43F5-B6B5-711C8EA66D60}" type="presParOf" srcId="{EAA2EA56-871F-4641-A6C8-E5AA29CC84A6}" destId="{ECB2B037-8857-4F59-A9FE-55D9BC96876C}" srcOrd="2" destOrd="0" presId="urn:microsoft.com/office/officeart/2008/layout/LinedList"/>
    <dgm:cxn modelId="{BEA94DC3-6373-44C9-B30C-692E31B00424}" type="presParOf" srcId="{EAA2EA56-871F-4641-A6C8-E5AA29CC84A6}" destId="{9966556A-1A4F-43A9-8702-5F453D4C9CD5}" srcOrd="3" destOrd="0" presId="urn:microsoft.com/office/officeart/2008/layout/LinedList"/>
    <dgm:cxn modelId="{02B691CD-F4B7-426F-A376-63E2D848FB38}" type="presParOf" srcId="{EAA2EA56-871F-4641-A6C8-E5AA29CC84A6}" destId="{B96D98B8-B1FB-4E93-B4A7-B5B154DE9671}" srcOrd="4" destOrd="0" presId="urn:microsoft.com/office/officeart/2008/layout/LinedList"/>
    <dgm:cxn modelId="{917F0B63-2F63-40CA-A998-A6D1B2C084BE}" type="presParOf" srcId="{B96D98B8-B1FB-4E93-B4A7-B5B154DE9671}" destId="{1C6B698A-464D-4CB4-AB6F-BB1F81465FB5}" srcOrd="0" destOrd="0" presId="urn:microsoft.com/office/officeart/2008/layout/LinedList"/>
    <dgm:cxn modelId="{E9B4BDED-E2A2-47DA-A14A-0BD142E7A3B5}" type="presParOf" srcId="{B96D98B8-B1FB-4E93-B4A7-B5B154DE9671}" destId="{3BF89FA2-3FCE-4D7A-93FF-D500EBA978E0}" srcOrd="1" destOrd="0" presId="urn:microsoft.com/office/officeart/2008/layout/LinedList"/>
    <dgm:cxn modelId="{3E4797C9-DE37-438A-A7A2-5676602C1852}" type="presParOf" srcId="{B96D98B8-B1FB-4E93-B4A7-B5B154DE9671}" destId="{E115E6F9-F37E-40DF-9B48-DAC19A9B622C}" srcOrd="2" destOrd="0" presId="urn:microsoft.com/office/officeart/2008/layout/LinedList"/>
    <dgm:cxn modelId="{97593D55-D6C6-421A-AED3-712D0F936A76}" type="presParOf" srcId="{EAA2EA56-871F-4641-A6C8-E5AA29CC84A6}" destId="{D10FDBB1-3A03-4975-83AA-D7C644B8094B}" srcOrd="5" destOrd="0" presId="urn:microsoft.com/office/officeart/2008/layout/LinedList"/>
    <dgm:cxn modelId="{A014A5C0-B118-4B50-8E87-BEA4AD9745A5}" type="presParOf" srcId="{EAA2EA56-871F-4641-A6C8-E5AA29CC84A6}" destId="{E8CEDBAE-4978-4783-8DA6-90AB26746F7D}" srcOrd="6" destOrd="0" presId="urn:microsoft.com/office/officeart/2008/layout/LinedList"/>
    <dgm:cxn modelId="{7CCBD763-AB90-421D-8290-D5920EE288C7}" type="presParOf" srcId="{EAA2EA56-871F-4641-A6C8-E5AA29CC84A6}" destId="{3C6A7110-1F37-4F40-8D05-F9CEB5CB69F8}" srcOrd="7" destOrd="0" presId="urn:microsoft.com/office/officeart/2008/layout/LinedList"/>
    <dgm:cxn modelId="{1704C470-8B5A-4E32-9720-C542EB5E214F}" type="presParOf" srcId="{3C6A7110-1F37-4F40-8D05-F9CEB5CB69F8}" destId="{9C2AFCA0-C520-49BD-8DE6-E99270AA36AC}" srcOrd="0" destOrd="0" presId="urn:microsoft.com/office/officeart/2008/layout/LinedList"/>
    <dgm:cxn modelId="{CBF4DC1B-5008-4579-BB6F-98DAB8C24E86}" type="presParOf" srcId="{3C6A7110-1F37-4F40-8D05-F9CEB5CB69F8}" destId="{0982D951-B2C4-4646-8C75-D831446B991E}" srcOrd="1" destOrd="0" presId="urn:microsoft.com/office/officeart/2008/layout/LinedList"/>
    <dgm:cxn modelId="{7A92EA25-BC75-466D-AF2F-05DF5549C338}" type="presParOf" srcId="{3C6A7110-1F37-4F40-8D05-F9CEB5CB69F8}" destId="{4EB955A3-48A6-420D-8238-DFE015CB6DB4}" srcOrd="2" destOrd="0" presId="urn:microsoft.com/office/officeart/2008/layout/LinedList"/>
    <dgm:cxn modelId="{E98B26E0-6608-4281-A1B2-73962B540007}" type="presParOf" srcId="{EAA2EA56-871F-4641-A6C8-E5AA29CC84A6}" destId="{0E9817D3-0D15-40DB-B268-A04BAF63CBB8}" srcOrd="8" destOrd="0" presId="urn:microsoft.com/office/officeart/2008/layout/LinedList"/>
    <dgm:cxn modelId="{A87D8B33-94A4-4A93-85FB-FDDC56D003B5}" type="presParOf" srcId="{EAA2EA56-871F-4641-A6C8-E5AA29CC84A6}" destId="{0ADEE00E-BF12-4367-8B79-8D065346E5A6}" srcOrd="9" destOrd="0" presId="urn:microsoft.com/office/officeart/2008/layout/LinedList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4A5A3-B717-4B10-BA56-D7AD0AED426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0906C46-8D84-4E69-A07F-0948B1D5005C}" type="pres">
      <dgm:prSet presAssocID="{0C34A5A3-B717-4B10-BA56-D7AD0AED4262}" presName="linearFlow" presStyleCnt="0">
        <dgm:presLayoutVars>
          <dgm:dir/>
          <dgm:resizeHandles val="exact"/>
        </dgm:presLayoutVars>
      </dgm:prSet>
      <dgm:spPr/>
    </dgm:pt>
  </dgm:ptLst>
  <dgm:cxnLst>
    <dgm:cxn modelId="{193263F5-58CF-4D05-8E47-72BDB53AD712}" type="presOf" srcId="{0C34A5A3-B717-4B10-BA56-D7AD0AED4262}" destId="{B0906C46-8D84-4E69-A07F-0948B1D5005C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6A10C-EA54-430B-BBA4-455872EE0B9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689313B-2BC4-4460-B6A7-B991287B2DCD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1.</a:t>
          </a:r>
        </a:p>
        <a:p>
          <a:r>
            <a:rPr lang="en" b="1" dirty="0"/>
            <a:t>Improving the institutional capacity of the State</a:t>
          </a:r>
          <a:endParaRPr lang="fr-FR" dirty="0"/>
        </a:p>
      </dgm:t>
    </dgm:pt>
    <dgm:pt modelId="{67D7961F-4434-4DC5-9E49-3D0487BBC719}" type="parTrans" cxnId="{9A8D5093-2B91-407D-ADF4-FF9B5D09FDA3}">
      <dgm:prSet/>
      <dgm:spPr/>
      <dgm:t>
        <a:bodyPr/>
        <a:lstStyle/>
        <a:p>
          <a:endParaRPr lang="fr-FR"/>
        </a:p>
      </dgm:t>
    </dgm:pt>
    <dgm:pt modelId="{8D6A41FF-D54D-413A-B1F9-8C9BC705BFBC}" type="sibTrans" cxnId="{9A8D5093-2B91-407D-ADF4-FF9B5D09FDA3}">
      <dgm:prSet/>
      <dgm:spPr/>
      <dgm:t>
        <a:bodyPr/>
        <a:lstStyle/>
        <a:p>
          <a:endParaRPr lang="fr-FR"/>
        </a:p>
      </dgm:t>
    </dgm:pt>
    <dgm:pt modelId="{D3264B7F-9DFF-43FE-B4F8-237F9A16DEAB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2.</a:t>
          </a:r>
        </a:p>
        <a:p>
          <a:r>
            <a:rPr lang="en" b="1" dirty="0"/>
            <a:t>Strengthening the political commitment of the State  </a:t>
          </a:r>
          <a:endParaRPr lang="fr-FR" dirty="0"/>
        </a:p>
      </dgm:t>
    </dgm:pt>
    <dgm:pt modelId="{3228D724-B716-40C9-8D4C-7107B4806731}" type="parTrans" cxnId="{4862C2BE-8201-4445-94A7-503897E3130D}">
      <dgm:prSet/>
      <dgm:spPr/>
      <dgm:t>
        <a:bodyPr/>
        <a:lstStyle/>
        <a:p>
          <a:endParaRPr lang="fr-FR"/>
        </a:p>
      </dgm:t>
    </dgm:pt>
    <dgm:pt modelId="{370B8291-1D9E-485F-B2F1-7DE1112F60D4}" type="sibTrans" cxnId="{4862C2BE-8201-4445-94A7-503897E3130D}">
      <dgm:prSet/>
      <dgm:spPr/>
      <dgm:t>
        <a:bodyPr/>
        <a:lstStyle/>
        <a:p>
          <a:endParaRPr lang="fr-FR" dirty="0"/>
        </a:p>
      </dgm:t>
    </dgm:pt>
    <dgm:pt modelId="{F3108A2D-D0BC-4071-94F6-DDBA1DE3F997}">
      <dgm:prSet phldrT="[Texte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Pillar No. 1:</a:t>
          </a:r>
        </a:p>
        <a:p>
          <a:r>
            <a:rPr lang="en" b="1" dirty="0"/>
            <a:t>State commitment</a:t>
          </a:r>
          <a:endParaRPr lang="fr-FR" dirty="0"/>
        </a:p>
      </dgm:t>
    </dgm:pt>
    <dgm:pt modelId="{4A0D76A4-1F40-4836-8CAF-63107F74F56C}" type="parTrans" cxnId="{E2983089-69EE-4258-A540-207515E9D48F}">
      <dgm:prSet/>
      <dgm:spPr/>
      <dgm:t>
        <a:bodyPr/>
        <a:lstStyle/>
        <a:p>
          <a:endParaRPr lang="fr-FR"/>
        </a:p>
      </dgm:t>
    </dgm:pt>
    <dgm:pt modelId="{BDDDDF3A-F387-48ED-8BB5-8B3D79FA58F1}" type="sibTrans" cxnId="{E2983089-69EE-4258-A540-207515E9D48F}">
      <dgm:prSet/>
      <dgm:spPr/>
      <dgm:t>
        <a:bodyPr/>
        <a:lstStyle/>
        <a:p>
          <a:endParaRPr lang="fr-FR"/>
        </a:p>
      </dgm:t>
    </dgm:pt>
    <dgm:pt modelId="{21F5C2F1-4BB7-4609-A774-810F3F5B794C}" type="pres">
      <dgm:prSet presAssocID="{7D26A10C-EA54-430B-BBA4-455872EE0B97}" presName="Name0" presStyleCnt="0">
        <dgm:presLayoutVars>
          <dgm:dir/>
          <dgm:resizeHandles val="exact"/>
        </dgm:presLayoutVars>
      </dgm:prSet>
      <dgm:spPr/>
    </dgm:pt>
    <dgm:pt modelId="{6CFA3637-A03A-41C0-B7AC-9C698DB3720A}" type="pres">
      <dgm:prSet presAssocID="{7D26A10C-EA54-430B-BBA4-455872EE0B97}" presName="vNodes" presStyleCnt="0"/>
      <dgm:spPr/>
    </dgm:pt>
    <dgm:pt modelId="{8F84179F-FC9C-4FDD-892E-80A856EC1880}" type="pres">
      <dgm:prSet presAssocID="{2689313B-2BC4-4460-B6A7-B991287B2DCD}" presName="node" presStyleLbl="node1" presStyleIdx="0" presStyleCnt="3" custScaleX="252054">
        <dgm:presLayoutVars>
          <dgm:bulletEnabled val="1"/>
        </dgm:presLayoutVars>
      </dgm:prSet>
      <dgm:spPr/>
    </dgm:pt>
    <dgm:pt modelId="{4E59F83C-0D85-4754-A68B-423158612BBD}" type="pres">
      <dgm:prSet presAssocID="{8D6A41FF-D54D-413A-B1F9-8C9BC705BFBC}" presName="spacerT" presStyleCnt="0"/>
      <dgm:spPr/>
    </dgm:pt>
    <dgm:pt modelId="{EBFF274F-A228-41F7-90EF-98057CA1159C}" type="pres">
      <dgm:prSet presAssocID="{8D6A41FF-D54D-413A-B1F9-8C9BC705BFBC}" presName="sibTrans" presStyleLbl="sibTrans2D1" presStyleIdx="0" presStyleCnt="2"/>
      <dgm:spPr/>
    </dgm:pt>
    <dgm:pt modelId="{CD1B3ED0-C34B-4B4E-BB8B-8D221FA0CC13}" type="pres">
      <dgm:prSet presAssocID="{8D6A41FF-D54D-413A-B1F9-8C9BC705BFBC}" presName="spacerB" presStyleCnt="0"/>
      <dgm:spPr/>
    </dgm:pt>
    <dgm:pt modelId="{EDA509A2-94E9-4213-9A52-A7B3AE25E655}" type="pres">
      <dgm:prSet presAssocID="{D3264B7F-9DFF-43FE-B4F8-237F9A16DEAB}" presName="node" presStyleLbl="node1" presStyleIdx="1" presStyleCnt="3" custScaleX="239344" custScaleY="96531">
        <dgm:presLayoutVars>
          <dgm:bulletEnabled val="1"/>
        </dgm:presLayoutVars>
      </dgm:prSet>
      <dgm:spPr/>
    </dgm:pt>
    <dgm:pt modelId="{93C46634-5767-4829-98E4-C52138552A9B}" type="pres">
      <dgm:prSet presAssocID="{7D26A10C-EA54-430B-BBA4-455872EE0B97}" presName="sibTransLast" presStyleLbl="sibTrans2D1" presStyleIdx="1" presStyleCnt="2" custAng="10955804" custFlipHor="1" custScaleX="58970" custScaleY="164077" custLinFactNeighborX="0" custLinFactNeighborY="26846"/>
      <dgm:spPr/>
    </dgm:pt>
    <dgm:pt modelId="{D8748022-1566-4CBE-A114-D026E3F154A7}" type="pres">
      <dgm:prSet presAssocID="{7D26A10C-EA54-430B-BBA4-455872EE0B97}" presName="connectorText" presStyleLbl="sibTrans2D1" presStyleIdx="1" presStyleCnt="2"/>
      <dgm:spPr/>
    </dgm:pt>
    <dgm:pt modelId="{D1483EF3-C503-4BCD-9AEE-9BAEA48C3A31}" type="pres">
      <dgm:prSet presAssocID="{7D26A10C-EA54-430B-BBA4-455872EE0B97}" presName="lastNode" presStyleLbl="node1" presStyleIdx="2" presStyleCnt="3" custScaleY="63291" custLinFactNeighborX="43036" custLinFactNeighborY="-7479">
        <dgm:presLayoutVars>
          <dgm:bulletEnabled val="1"/>
        </dgm:presLayoutVars>
      </dgm:prSet>
      <dgm:spPr/>
    </dgm:pt>
  </dgm:ptLst>
  <dgm:cxnLst>
    <dgm:cxn modelId="{B2E95C27-A889-4007-BCB5-BC04CC96DD33}" type="presOf" srcId="{370B8291-1D9E-485F-B2F1-7DE1112F60D4}" destId="{D8748022-1566-4CBE-A114-D026E3F154A7}" srcOrd="1" destOrd="0" presId="urn:microsoft.com/office/officeart/2005/8/layout/equation2"/>
    <dgm:cxn modelId="{AC045E5B-DE1F-455B-A8E6-9E09D6D4FDB1}" type="presOf" srcId="{F3108A2D-D0BC-4071-94F6-DDBA1DE3F997}" destId="{D1483EF3-C503-4BCD-9AEE-9BAEA48C3A31}" srcOrd="0" destOrd="0" presId="urn:microsoft.com/office/officeart/2005/8/layout/equation2"/>
    <dgm:cxn modelId="{6624BF6A-637B-45C6-9326-5840BBE55F45}" type="presOf" srcId="{7D26A10C-EA54-430B-BBA4-455872EE0B97}" destId="{21F5C2F1-4BB7-4609-A774-810F3F5B794C}" srcOrd="0" destOrd="0" presId="urn:microsoft.com/office/officeart/2005/8/layout/equation2"/>
    <dgm:cxn modelId="{E2983089-69EE-4258-A540-207515E9D48F}" srcId="{7D26A10C-EA54-430B-BBA4-455872EE0B97}" destId="{F3108A2D-D0BC-4071-94F6-DDBA1DE3F997}" srcOrd="2" destOrd="0" parTransId="{4A0D76A4-1F40-4836-8CAF-63107F74F56C}" sibTransId="{BDDDDF3A-F387-48ED-8BB5-8B3D79FA58F1}"/>
    <dgm:cxn modelId="{9A8D5093-2B91-407D-ADF4-FF9B5D09FDA3}" srcId="{7D26A10C-EA54-430B-BBA4-455872EE0B97}" destId="{2689313B-2BC4-4460-B6A7-B991287B2DCD}" srcOrd="0" destOrd="0" parTransId="{67D7961F-4434-4DC5-9E49-3D0487BBC719}" sibTransId="{8D6A41FF-D54D-413A-B1F9-8C9BC705BFBC}"/>
    <dgm:cxn modelId="{C0E267A0-6E4C-47C8-B062-EFA0D480FF26}" type="presOf" srcId="{8D6A41FF-D54D-413A-B1F9-8C9BC705BFBC}" destId="{EBFF274F-A228-41F7-90EF-98057CA1159C}" srcOrd="0" destOrd="0" presId="urn:microsoft.com/office/officeart/2005/8/layout/equation2"/>
    <dgm:cxn modelId="{FBCCD6AA-3CBA-4D02-BC79-8BB8954AD85E}" type="presOf" srcId="{2689313B-2BC4-4460-B6A7-B991287B2DCD}" destId="{8F84179F-FC9C-4FDD-892E-80A856EC1880}" srcOrd="0" destOrd="0" presId="urn:microsoft.com/office/officeart/2005/8/layout/equation2"/>
    <dgm:cxn modelId="{4862C2BE-8201-4445-94A7-503897E3130D}" srcId="{7D26A10C-EA54-430B-BBA4-455872EE0B97}" destId="{D3264B7F-9DFF-43FE-B4F8-237F9A16DEAB}" srcOrd="1" destOrd="0" parTransId="{3228D724-B716-40C9-8D4C-7107B4806731}" sibTransId="{370B8291-1D9E-485F-B2F1-7DE1112F60D4}"/>
    <dgm:cxn modelId="{603D38D7-3BAB-4CD0-876F-BECC1F7895FE}" type="presOf" srcId="{370B8291-1D9E-485F-B2F1-7DE1112F60D4}" destId="{93C46634-5767-4829-98E4-C52138552A9B}" srcOrd="0" destOrd="0" presId="urn:microsoft.com/office/officeart/2005/8/layout/equation2"/>
    <dgm:cxn modelId="{455F83D9-6746-4EAF-ACD8-856E6DBBD950}" type="presOf" srcId="{D3264B7F-9DFF-43FE-B4F8-237F9A16DEAB}" destId="{EDA509A2-94E9-4213-9A52-A7B3AE25E655}" srcOrd="0" destOrd="0" presId="urn:microsoft.com/office/officeart/2005/8/layout/equation2"/>
    <dgm:cxn modelId="{72DB85E4-77DB-4FB0-BFF2-D656C55EC4E4}" type="presParOf" srcId="{21F5C2F1-4BB7-4609-A774-810F3F5B794C}" destId="{6CFA3637-A03A-41C0-B7AC-9C698DB3720A}" srcOrd="0" destOrd="0" presId="urn:microsoft.com/office/officeart/2005/8/layout/equation2"/>
    <dgm:cxn modelId="{665CAD4F-E7DF-4B41-8FD0-A1314D839CC7}" type="presParOf" srcId="{6CFA3637-A03A-41C0-B7AC-9C698DB3720A}" destId="{8F84179F-FC9C-4FDD-892E-80A856EC1880}" srcOrd="0" destOrd="0" presId="urn:microsoft.com/office/officeart/2005/8/layout/equation2"/>
    <dgm:cxn modelId="{34CE7EB9-AF7F-4FC9-93C8-4F9D90FE426C}" type="presParOf" srcId="{6CFA3637-A03A-41C0-B7AC-9C698DB3720A}" destId="{4E59F83C-0D85-4754-A68B-423158612BBD}" srcOrd="1" destOrd="0" presId="urn:microsoft.com/office/officeart/2005/8/layout/equation2"/>
    <dgm:cxn modelId="{02083C05-CB99-4435-8C57-89CF0D83510F}" type="presParOf" srcId="{6CFA3637-A03A-41C0-B7AC-9C698DB3720A}" destId="{EBFF274F-A228-41F7-90EF-98057CA1159C}" srcOrd="2" destOrd="0" presId="urn:microsoft.com/office/officeart/2005/8/layout/equation2"/>
    <dgm:cxn modelId="{D91C400B-178B-4153-B485-395A17A7B733}" type="presParOf" srcId="{6CFA3637-A03A-41C0-B7AC-9C698DB3720A}" destId="{CD1B3ED0-C34B-4B4E-BB8B-8D221FA0CC13}" srcOrd="3" destOrd="0" presId="urn:microsoft.com/office/officeart/2005/8/layout/equation2"/>
    <dgm:cxn modelId="{F60BBFAD-C383-42F1-B0DF-7995F84E4206}" type="presParOf" srcId="{6CFA3637-A03A-41C0-B7AC-9C698DB3720A}" destId="{EDA509A2-94E9-4213-9A52-A7B3AE25E655}" srcOrd="4" destOrd="0" presId="urn:microsoft.com/office/officeart/2005/8/layout/equation2"/>
    <dgm:cxn modelId="{44172B12-BB66-4D0F-BBBC-CDA4BF5A1E99}" type="presParOf" srcId="{21F5C2F1-4BB7-4609-A774-810F3F5B794C}" destId="{93C46634-5767-4829-98E4-C52138552A9B}" srcOrd="1" destOrd="0" presId="urn:microsoft.com/office/officeart/2005/8/layout/equation2"/>
    <dgm:cxn modelId="{B8A59655-1E37-44B8-90A3-95C69EF3B3DE}" type="presParOf" srcId="{93C46634-5767-4829-98E4-C52138552A9B}" destId="{D8748022-1566-4CBE-A114-D026E3F154A7}" srcOrd="0" destOrd="0" presId="urn:microsoft.com/office/officeart/2005/8/layout/equation2"/>
    <dgm:cxn modelId="{C12537B1-7FE3-4083-8621-81A084673680}" type="presParOf" srcId="{21F5C2F1-4BB7-4609-A774-810F3F5B794C}" destId="{D1483EF3-C503-4BCD-9AEE-9BAEA48C3A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34A5A3-B717-4B10-BA56-D7AD0AED426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0D7C8C7-BCA6-4462-8D97-F6B0C991E296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20.</a:t>
          </a:r>
        </a:p>
        <a:p>
          <a:r>
            <a:rPr lang="en" b="1" dirty="0"/>
            <a:t>Protecting the environment and strengthening resilience to climate change</a:t>
          </a:r>
          <a:endParaRPr lang="fr-FR" dirty="0"/>
        </a:p>
      </dgm:t>
    </dgm:pt>
    <dgm:pt modelId="{764633BB-C7F0-48B0-BB00-CEFC089122A4}" type="parTrans" cxnId="{92A3EB06-FFFC-4AD5-8845-EB62F72F206A}">
      <dgm:prSet/>
      <dgm:spPr/>
      <dgm:t>
        <a:bodyPr/>
        <a:lstStyle/>
        <a:p>
          <a:endParaRPr lang="fr-FR"/>
        </a:p>
      </dgm:t>
    </dgm:pt>
    <dgm:pt modelId="{EC05AC73-651E-4BC3-8B90-8AB953C2164A}" type="sibTrans" cxnId="{92A3EB06-FFFC-4AD5-8845-EB62F72F206A}">
      <dgm:prSet/>
      <dgm:spPr/>
      <dgm:t>
        <a:bodyPr/>
        <a:lstStyle/>
        <a:p>
          <a:endParaRPr lang="fr-FR"/>
        </a:p>
      </dgm:t>
    </dgm:pt>
    <dgm:pt modelId="{ED724911-D771-422E-BB6F-7E22326B0426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21.</a:t>
          </a:r>
        </a:p>
        <a:p>
          <a:r>
            <a:rPr lang="en" b="1" dirty="0"/>
            <a:t>Safeguarding and promoting cultural and natural heritage</a:t>
          </a:r>
          <a:endParaRPr lang="fr-FR" dirty="0"/>
        </a:p>
      </dgm:t>
    </dgm:pt>
    <dgm:pt modelId="{BC5FA218-8B9C-434C-9280-CB1DA26422A7}" type="parTrans" cxnId="{13ADB58B-3A81-40B1-9B50-949ED6F7FD98}">
      <dgm:prSet/>
      <dgm:spPr/>
      <dgm:t>
        <a:bodyPr/>
        <a:lstStyle/>
        <a:p>
          <a:endParaRPr lang="fr-FR"/>
        </a:p>
      </dgm:t>
    </dgm:pt>
    <dgm:pt modelId="{F3E0C33C-00DA-4FE9-9D40-F00AE29BFF99}" type="sibTrans" cxnId="{13ADB58B-3A81-40B1-9B50-949ED6F7FD98}">
      <dgm:prSet/>
      <dgm:spPr/>
      <dgm:t>
        <a:bodyPr/>
        <a:lstStyle/>
        <a:p>
          <a:endParaRPr lang="fr-FR"/>
        </a:p>
      </dgm:t>
    </dgm:pt>
    <dgm:pt modelId="{6A9CCF5F-FDE1-4824-885E-6BA9D1BF29F9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Pillar No. 4:</a:t>
          </a:r>
        </a:p>
        <a:p>
          <a:r>
            <a:rPr lang="en" b="1" dirty="0"/>
            <a:t>Sustainable Ecology and Heritage</a:t>
          </a:r>
          <a:endParaRPr lang="fr-FR" b="1" dirty="0"/>
        </a:p>
      </dgm:t>
    </dgm:pt>
    <dgm:pt modelId="{3B6F4F75-5241-4262-AF85-024D8B0148F1}" type="parTrans" cxnId="{B4E8C48F-23E5-4436-BFD7-4E943BDD6765}">
      <dgm:prSet/>
      <dgm:spPr/>
      <dgm:t>
        <a:bodyPr/>
        <a:lstStyle/>
        <a:p>
          <a:endParaRPr lang="fr-FR"/>
        </a:p>
      </dgm:t>
    </dgm:pt>
    <dgm:pt modelId="{617B2699-C859-42C4-9F8A-E58AC90A1CD6}" type="sibTrans" cxnId="{B4E8C48F-23E5-4436-BFD7-4E943BDD6765}">
      <dgm:prSet/>
      <dgm:spPr/>
      <dgm:t>
        <a:bodyPr/>
        <a:lstStyle/>
        <a:p>
          <a:endParaRPr lang="fr-FR"/>
        </a:p>
      </dgm:t>
    </dgm:pt>
    <dgm:pt modelId="{B0906C46-8D84-4E69-A07F-0948B1D5005C}" type="pres">
      <dgm:prSet presAssocID="{0C34A5A3-B717-4B10-BA56-D7AD0AED4262}" presName="linearFlow" presStyleCnt="0">
        <dgm:presLayoutVars>
          <dgm:dir/>
          <dgm:resizeHandles val="exact"/>
        </dgm:presLayoutVars>
      </dgm:prSet>
      <dgm:spPr/>
    </dgm:pt>
    <dgm:pt modelId="{56CC19F2-CDBC-43A5-B5C7-20808964FE99}" type="pres">
      <dgm:prSet presAssocID="{90D7C8C7-BCA6-4462-8D97-F6B0C991E296}" presName="node" presStyleLbl="node1" presStyleIdx="0" presStyleCnt="3" custScaleX="132394" custScaleY="132912">
        <dgm:presLayoutVars>
          <dgm:bulletEnabled val="1"/>
        </dgm:presLayoutVars>
      </dgm:prSet>
      <dgm:spPr/>
    </dgm:pt>
    <dgm:pt modelId="{73D22D8C-4DEF-420A-9964-D93669ACCCBB}" type="pres">
      <dgm:prSet presAssocID="{EC05AC73-651E-4BC3-8B90-8AB953C2164A}" presName="spacerL" presStyleCnt="0"/>
      <dgm:spPr/>
    </dgm:pt>
    <dgm:pt modelId="{D0D74A45-BC4F-4D83-AED0-2B718147071D}" type="pres">
      <dgm:prSet presAssocID="{EC05AC73-651E-4BC3-8B90-8AB953C2164A}" presName="sibTrans" presStyleLbl="sibTrans2D1" presStyleIdx="0" presStyleCnt="2"/>
      <dgm:spPr/>
    </dgm:pt>
    <dgm:pt modelId="{41893E1B-EDA3-41D7-8C14-9B7651975053}" type="pres">
      <dgm:prSet presAssocID="{EC05AC73-651E-4BC3-8B90-8AB953C2164A}" presName="spacerR" presStyleCnt="0"/>
      <dgm:spPr/>
    </dgm:pt>
    <dgm:pt modelId="{2A26B833-2B4E-4952-93E2-919E1169232F}" type="pres">
      <dgm:prSet presAssocID="{ED724911-D771-422E-BB6F-7E22326B0426}" presName="node" presStyleLbl="node1" presStyleIdx="1" presStyleCnt="3" custScaleX="131078" custScaleY="126719">
        <dgm:presLayoutVars>
          <dgm:bulletEnabled val="1"/>
        </dgm:presLayoutVars>
      </dgm:prSet>
      <dgm:spPr/>
    </dgm:pt>
    <dgm:pt modelId="{133F9E61-AB71-4B12-8F4C-708A2DAD27FA}" type="pres">
      <dgm:prSet presAssocID="{F3E0C33C-00DA-4FE9-9D40-F00AE29BFF99}" presName="spacerL" presStyleCnt="0"/>
      <dgm:spPr/>
    </dgm:pt>
    <dgm:pt modelId="{B159DC87-F43A-412E-82CC-7EC3E5C87259}" type="pres">
      <dgm:prSet presAssocID="{F3E0C33C-00DA-4FE9-9D40-F00AE29BFF99}" presName="sibTrans" presStyleLbl="sibTrans2D1" presStyleIdx="1" presStyleCnt="2"/>
      <dgm:spPr/>
    </dgm:pt>
    <dgm:pt modelId="{1AD944E7-4DE3-4570-A693-4C1C81B27FA4}" type="pres">
      <dgm:prSet presAssocID="{F3E0C33C-00DA-4FE9-9D40-F00AE29BFF99}" presName="spacerR" presStyleCnt="0"/>
      <dgm:spPr/>
    </dgm:pt>
    <dgm:pt modelId="{A19472DA-2E08-4739-B800-281D56C24ACE}" type="pres">
      <dgm:prSet presAssocID="{6A9CCF5F-FDE1-4824-885E-6BA9D1BF29F9}" presName="node" presStyleLbl="node1" presStyleIdx="2" presStyleCnt="3" custScaleX="126152" custScaleY="139104" custLinFactNeighborX="832" custLinFactNeighborY="-3660">
        <dgm:presLayoutVars>
          <dgm:bulletEnabled val="1"/>
        </dgm:presLayoutVars>
      </dgm:prSet>
      <dgm:spPr/>
    </dgm:pt>
  </dgm:ptLst>
  <dgm:cxnLst>
    <dgm:cxn modelId="{92A3EB06-FFFC-4AD5-8845-EB62F72F206A}" srcId="{0C34A5A3-B717-4B10-BA56-D7AD0AED4262}" destId="{90D7C8C7-BCA6-4462-8D97-F6B0C991E296}" srcOrd="0" destOrd="0" parTransId="{764633BB-C7F0-48B0-BB00-CEFC089122A4}" sibTransId="{EC05AC73-651E-4BC3-8B90-8AB953C2164A}"/>
    <dgm:cxn modelId="{B1F39260-658A-47AC-9EEA-823798A9B4D6}" type="presOf" srcId="{EC05AC73-651E-4BC3-8B90-8AB953C2164A}" destId="{D0D74A45-BC4F-4D83-AED0-2B718147071D}" srcOrd="0" destOrd="0" presId="urn:microsoft.com/office/officeart/2005/8/layout/equation1"/>
    <dgm:cxn modelId="{652C8A47-76FE-45E7-9C83-811559771704}" type="presOf" srcId="{90D7C8C7-BCA6-4462-8D97-F6B0C991E296}" destId="{56CC19F2-CDBC-43A5-B5C7-20808964FE99}" srcOrd="0" destOrd="0" presId="urn:microsoft.com/office/officeart/2005/8/layout/equation1"/>
    <dgm:cxn modelId="{3FCAF57E-47BD-491E-9D06-CD1617232EAB}" type="presOf" srcId="{6A9CCF5F-FDE1-4824-885E-6BA9D1BF29F9}" destId="{A19472DA-2E08-4739-B800-281D56C24ACE}" srcOrd="0" destOrd="0" presId="urn:microsoft.com/office/officeart/2005/8/layout/equation1"/>
    <dgm:cxn modelId="{1C573D7F-D6D7-4149-84C9-6BBCA2AE471F}" type="presOf" srcId="{0C34A5A3-B717-4B10-BA56-D7AD0AED4262}" destId="{B0906C46-8D84-4E69-A07F-0948B1D5005C}" srcOrd="0" destOrd="0" presId="urn:microsoft.com/office/officeart/2005/8/layout/equation1"/>
    <dgm:cxn modelId="{13ADB58B-3A81-40B1-9B50-949ED6F7FD98}" srcId="{0C34A5A3-B717-4B10-BA56-D7AD0AED4262}" destId="{ED724911-D771-422E-BB6F-7E22326B0426}" srcOrd="1" destOrd="0" parTransId="{BC5FA218-8B9C-434C-9280-CB1DA26422A7}" sibTransId="{F3E0C33C-00DA-4FE9-9D40-F00AE29BFF99}"/>
    <dgm:cxn modelId="{B4E8C48F-23E5-4436-BFD7-4E943BDD6765}" srcId="{0C34A5A3-B717-4B10-BA56-D7AD0AED4262}" destId="{6A9CCF5F-FDE1-4824-885E-6BA9D1BF29F9}" srcOrd="2" destOrd="0" parTransId="{3B6F4F75-5241-4262-AF85-024D8B0148F1}" sibTransId="{617B2699-C859-42C4-9F8A-E58AC90A1CD6}"/>
    <dgm:cxn modelId="{0A9F43BD-0120-45E6-B01E-3E484C2A3962}" type="presOf" srcId="{ED724911-D771-422E-BB6F-7E22326B0426}" destId="{2A26B833-2B4E-4952-93E2-919E1169232F}" srcOrd="0" destOrd="0" presId="urn:microsoft.com/office/officeart/2005/8/layout/equation1"/>
    <dgm:cxn modelId="{B31095BF-39BC-43E9-A3A9-EE78E2BAF87F}" type="presOf" srcId="{F3E0C33C-00DA-4FE9-9D40-F00AE29BFF99}" destId="{B159DC87-F43A-412E-82CC-7EC3E5C87259}" srcOrd="0" destOrd="0" presId="urn:microsoft.com/office/officeart/2005/8/layout/equation1"/>
    <dgm:cxn modelId="{E6ECC4B8-6321-4578-A911-242BB05C77BA}" type="presParOf" srcId="{B0906C46-8D84-4E69-A07F-0948B1D5005C}" destId="{56CC19F2-CDBC-43A5-B5C7-20808964FE99}" srcOrd="0" destOrd="0" presId="urn:microsoft.com/office/officeart/2005/8/layout/equation1"/>
    <dgm:cxn modelId="{45A870A3-5792-4313-BABE-84AB27A4F364}" type="presParOf" srcId="{B0906C46-8D84-4E69-A07F-0948B1D5005C}" destId="{73D22D8C-4DEF-420A-9964-D93669ACCCBB}" srcOrd="1" destOrd="0" presId="urn:microsoft.com/office/officeart/2005/8/layout/equation1"/>
    <dgm:cxn modelId="{2B081E5D-2869-4B32-8DDE-9792BDF06BFA}" type="presParOf" srcId="{B0906C46-8D84-4E69-A07F-0948B1D5005C}" destId="{D0D74A45-BC4F-4D83-AED0-2B718147071D}" srcOrd="2" destOrd="0" presId="urn:microsoft.com/office/officeart/2005/8/layout/equation1"/>
    <dgm:cxn modelId="{C19165F8-EB62-472E-8B61-028B087FB7A2}" type="presParOf" srcId="{B0906C46-8D84-4E69-A07F-0948B1D5005C}" destId="{41893E1B-EDA3-41D7-8C14-9B7651975053}" srcOrd="3" destOrd="0" presId="urn:microsoft.com/office/officeart/2005/8/layout/equation1"/>
    <dgm:cxn modelId="{A0695705-99C9-4D81-94D0-B26691C4D693}" type="presParOf" srcId="{B0906C46-8D84-4E69-A07F-0948B1D5005C}" destId="{2A26B833-2B4E-4952-93E2-919E1169232F}" srcOrd="4" destOrd="0" presId="urn:microsoft.com/office/officeart/2005/8/layout/equation1"/>
    <dgm:cxn modelId="{515231C1-0EB7-49F3-A185-27248CADA4EC}" type="presParOf" srcId="{B0906C46-8D84-4E69-A07F-0948B1D5005C}" destId="{133F9E61-AB71-4B12-8F4C-708A2DAD27FA}" srcOrd="5" destOrd="0" presId="urn:microsoft.com/office/officeart/2005/8/layout/equation1"/>
    <dgm:cxn modelId="{0EA86393-A432-42CA-9EA1-90A291AFFF57}" type="presParOf" srcId="{B0906C46-8D84-4E69-A07F-0948B1D5005C}" destId="{B159DC87-F43A-412E-82CC-7EC3E5C87259}" srcOrd="6" destOrd="0" presId="urn:microsoft.com/office/officeart/2005/8/layout/equation1"/>
    <dgm:cxn modelId="{6A34B87E-A1BC-4944-8A6D-B85658C215CA}" type="presParOf" srcId="{B0906C46-8D84-4E69-A07F-0948B1D5005C}" destId="{1AD944E7-4DE3-4570-A693-4C1C81B27FA4}" srcOrd="7" destOrd="0" presId="urn:microsoft.com/office/officeart/2005/8/layout/equation1"/>
    <dgm:cxn modelId="{5CAAE124-898F-45E5-9352-BBA3DEA407B2}" type="presParOf" srcId="{B0906C46-8D84-4E69-A07F-0948B1D5005C}" destId="{A19472DA-2E08-4739-B800-281D56C24A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34A5A3-B717-4B10-BA56-D7AD0AED426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D724911-D771-422E-BB6F-7E22326B0426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22.</a:t>
          </a:r>
        </a:p>
        <a:p>
          <a:r>
            <a:rPr lang="en" b="1" dirty="0"/>
            <a:t>Mobilizing  Partnership for Development (PAD) and  diaspora</a:t>
          </a:r>
          <a:endParaRPr lang="fr-FR" dirty="0"/>
        </a:p>
      </dgm:t>
    </dgm:pt>
    <dgm:pt modelId="{BC5FA218-8B9C-434C-9280-CB1DA26422A7}" type="parTrans" cxnId="{13ADB58B-3A81-40B1-9B50-949ED6F7FD98}">
      <dgm:prSet/>
      <dgm:spPr/>
      <dgm:t>
        <a:bodyPr/>
        <a:lstStyle/>
        <a:p>
          <a:endParaRPr lang="fr-FR"/>
        </a:p>
      </dgm:t>
    </dgm:pt>
    <dgm:pt modelId="{F3E0C33C-00DA-4FE9-9D40-F00AE29BFF99}" type="sibTrans" cxnId="{13ADB58B-3A81-40B1-9B50-949ED6F7FD98}">
      <dgm:prSet/>
      <dgm:spPr/>
      <dgm:t>
        <a:bodyPr/>
        <a:lstStyle/>
        <a:p>
          <a:endParaRPr lang="fr-FR"/>
        </a:p>
      </dgm:t>
    </dgm:pt>
    <dgm:pt modelId="{6A9CCF5F-FDE1-4824-885E-6BA9D1BF29F9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b="1" dirty="0"/>
            <a:t>Pillar No. 5:</a:t>
          </a:r>
        </a:p>
        <a:p>
          <a:r>
            <a:rPr lang="en" b="1" dirty="0"/>
            <a:t>Fruitful partnership</a:t>
          </a:r>
          <a:endParaRPr lang="fr-FR" b="1" dirty="0"/>
        </a:p>
      </dgm:t>
    </dgm:pt>
    <dgm:pt modelId="{3B6F4F75-5241-4262-AF85-024D8B0148F1}" type="parTrans" cxnId="{B4E8C48F-23E5-4436-BFD7-4E943BDD6765}">
      <dgm:prSet/>
      <dgm:spPr/>
      <dgm:t>
        <a:bodyPr/>
        <a:lstStyle/>
        <a:p>
          <a:endParaRPr lang="fr-FR"/>
        </a:p>
      </dgm:t>
    </dgm:pt>
    <dgm:pt modelId="{617B2699-C859-42C4-9F8A-E58AC90A1CD6}" type="sibTrans" cxnId="{B4E8C48F-23E5-4436-BFD7-4E943BDD6765}">
      <dgm:prSet/>
      <dgm:spPr/>
      <dgm:t>
        <a:bodyPr/>
        <a:lstStyle/>
        <a:p>
          <a:endParaRPr lang="fr-FR"/>
        </a:p>
      </dgm:t>
    </dgm:pt>
    <dgm:pt modelId="{034880B1-0352-4AA5-870B-422FC814C635}" type="pres">
      <dgm:prSet presAssocID="{0C34A5A3-B717-4B10-BA56-D7AD0AED4262}" presName="Name0" presStyleCnt="0">
        <dgm:presLayoutVars>
          <dgm:dir/>
          <dgm:resizeHandles val="exact"/>
        </dgm:presLayoutVars>
      </dgm:prSet>
      <dgm:spPr/>
    </dgm:pt>
    <dgm:pt modelId="{4F15B289-096F-452F-9CAD-D5D5EFED0F79}" type="pres">
      <dgm:prSet presAssocID="{0C34A5A3-B717-4B10-BA56-D7AD0AED4262}" presName="vNodes" presStyleCnt="0"/>
      <dgm:spPr/>
    </dgm:pt>
    <dgm:pt modelId="{BC5FECF6-02A4-422F-A60C-7ED78F66219E}" type="pres">
      <dgm:prSet presAssocID="{ED724911-D771-422E-BB6F-7E22326B0426}" presName="node" presStyleLbl="node1" presStyleIdx="0" presStyleCnt="2" custLinFactNeighborX="-114">
        <dgm:presLayoutVars>
          <dgm:bulletEnabled val="1"/>
        </dgm:presLayoutVars>
      </dgm:prSet>
      <dgm:spPr/>
    </dgm:pt>
    <dgm:pt modelId="{8E688587-49C5-4789-A490-C78A5C935E35}" type="pres">
      <dgm:prSet presAssocID="{0C34A5A3-B717-4B10-BA56-D7AD0AED4262}" presName="sibTransLast" presStyleLbl="sibTrans2D1" presStyleIdx="0" presStyleCnt="1"/>
      <dgm:spPr/>
    </dgm:pt>
    <dgm:pt modelId="{F885232E-09C7-4A03-857B-8386D3D5B173}" type="pres">
      <dgm:prSet presAssocID="{0C34A5A3-B717-4B10-BA56-D7AD0AED4262}" presName="connectorText" presStyleLbl="sibTrans2D1" presStyleIdx="0" presStyleCnt="1"/>
      <dgm:spPr/>
    </dgm:pt>
    <dgm:pt modelId="{FB6D6153-694D-455F-B757-30E6268824F5}" type="pres">
      <dgm:prSet presAssocID="{0C34A5A3-B717-4B10-BA56-D7AD0AED426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1C8F561-7BFB-4EC0-9ED1-535EAA3BBE86}" type="presOf" srcId="{0C34A5A3-B717-4B10-BA56-D7AD0AED4262}" destId="{034880B1-0352-4AA5-870B-422FC814C635}" srcOrd="0" destOrd="0" presId="urn:microsoft.com/office/officeart/2005/8/layout/equation2"/>
    <dgm:cxn modelId="{6EF6CA4C-2A28-4F4C-A331-C5C092D09071}" type="presOf" srcId="{6A9CCF5F-FDE1-4824-885E-6BA9D1BF29F9}" destId="{FB6D6153-694D-455F-B757-30E6268824F5}" srcOrd="0" destOrd="0" presId="urn:microsoft.com/office/officeart/2005/8/layout/equation2"/>
    <dgm:cxn modelId="{13ADB58B-3A81-40B1-9B50-949ED6F7FD98}" srcId="{0C34A5A3-B717-4B10-BA56-D7AD0AED4262}" destId="{ED724911-D771-422E-BB6F-7E22326B0426}" srcOrd="0" destOrd="0" parTransId="{BC5FA218-8B9C-434C-9280-CB1DA26422A7}" sibTransId="{F3E0C33C-00DA-4FE9-9D40-F00AE29BFF99}"/>
    <dgm:cxn modelId="{B4E8C48F-23E5-4436-BFD7-4E943BDD6765}" srcId="{0C34A5A3-B717-4B10-BA56-D7AD0AED4262}" destId="{6A9CCF5F-FDE1-4824-885E-6BA9D1BF29F9}" srcOrd="1" destOrd="0" parTransId="{3B6F4F75-5241-4262-AF85-024D8B0148F1}" sibTransId="{617B2699-C859-42C4-9F8A-E58AC90A1CD6}"/>
    <dgm:cxn modelId="{A5D1B3A8-CB95-4A6E-BAB3-F60653A0A4D6}" type="presOf" srcId="{ED724911-D771-422E-BB6F-7E22326B0426}" destId="{BC5FECF6-02A4-422F-A60C-7ED78F66219E}" srcOrd="0" destOrd="0" presId="urn:microsoft.com/office/officeart/2005/8/layout/equation2"/>
    <dgm:cxn modelId="{7F8980CE-73D0-4846-8999-02A6F1739F10}" type="presOf" srcId="{F3E0C33C-00DA-4FE9-9D40-F00AE29BFF99}" destId="{8E688587-49C5-4789-A490-C78A5C935E35}" srcOrd="0" destOrd="0" presId="urn:microsoft.com/office/officeart/2005/8/layout/equation2"/>
    <dgm:cxn modelId="{B00529E7-6844-4E6A-8EC8-864EFEC33787}" type="presOf" srcId="{F3E0C33C-00DA-4FE9-9D40-F00AE29BFF99}" destId="{F885232E-09C7-4A03-857B-8386D3D5B173}" srcOrd="1" destOrd="0" presId="urn:microsoft.com/office/officeart/2005/8/layout/equation2"/>
    <dgm:cxn modelId="{C7744AC5-6ABD-4491-A002-8AFA9921941D}" type="presParOf" srcId="{034880B1-0352-4AA5-870B-422FC814C635}" destId="{4F15B289-096F-452F-9CAD-D5D5EFED0F79}" srcOrd="0" destOrd="0" presId="urn:microsoft.com/office/officeart/2005/8/layout/equation2"/>
    <dgm:cxn modelId="{5ECD4990-49B2-41E0-BC96-BF9817AFD791}" type="presParOf" srcId="{4F15B289-096F-452F-9CAD-D5D5EFED0F79}" destId="{BC5FECF6-02A4-422F-A60C-7ED78F66219E}" srcOrd="0" destOrd="0" presId="urn:microsoft.com/office/officeart/2005/8/layout/equation2"/>
    <dgm:cxn modelId="{194C9182-C2B2-4F01-88DF-F136E8729660}" type="presParOf" srcId="{034880B1-0352-4AA5-870B-422FC814C635}" destId="{8E688587-49C5-4789-A490-C78A5C935E35}" srcOrd="1" destOrd="0" presId="urn:microsoft.com/office/officeart/2005/8/layout/equation2"/>
    <dgm:cxn modelId="{DFA73E38-8907-477C-94F1-A67358A31D33}" type="presParOf" srcId="{8E688587-49C5-4789-A490-C78A5C935E35}" destId="{F885232E-09C7-4A03-857B-8386D3D5B173}" srcOrd="0" destOrd="0" presId="urn:microsoft.com/office/officeart/2005/8/layout/equation2"/>
    <dgm:cxn modelId="{A167C9F1-9B17-40FF-A861-4455C438860C}" type="presParOf" srcId="{034880B1-0352-4AA5-870B-422FC814C635}" destId="{FB6D6153-694D-455F-B757-30E6268824F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ACB0-D045-42A7-B99F-89B7C1C17E09}">
      <dsp:nvSpPr>
        <dsp:cNvPr id="0" name=""/>
        <dsp:cNvSpPr/>
      </dsp:nvSpPr>
      <dsp:spPr>
        <a:xfrm>
          <a:off x="0" y="0"/>
          <a:ext cx="11434207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A7D11-A0FA-4C7B-86DD-6649D20B36BC}">
      <dsp:nvSpPr>
        <dsp:cNvPr id="0" name=""/>
        <dsp:cNvSpPr/>
      </dsp:nvSpPr>
      <dsp:spPr>
        <a:xfrm>
          <a:off x="0" y="0"/>
          <a:ext cx="537522" cy="443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</dsp:txBody>
      <dsp:txXfrm>
        <a:off x="0" y="0"/>
        <a:ext cx="537522" cy="4437646"/>
      </dsp:txXfrm>
    </dsp:sp>
    <dsp:sp modelId="{7690F42A-254A-4150-A6C6-D818AF228492}">
      <dsp:nvSpPr>
        <dsp:cNvPr id="0" name=""/>
        <dsp:cNvSpPr/>
      </dsp:nvSpPr>
      <dsp:spPr>
        <a:xfrm>
          <a:off x="709035" y="69338"/>
          <a:ext cx="8975853" cy="1386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1. Improving living conditions and quality of life for the populqtion, with sustanaible and controlled demographic growth </a:t>
          </a:r>
        </a:p>
      </dsp:txBody>
      <dsp:txXfrm>
        <a:off x="709035" y="69338"/>
        <a:ext cx="8975853" cy="1386764"/>
      </dsp:txXfrm>
    </dsp:sp>
    <dsp:sp modelId="{ECB2B037-8857-4F59-A9FE-55D9BC96876C}">
      <dsp:nvSpPr>
        <dsp:cNvPr id="0" name=""/>
        <dsp:cNvSpPr/>
      </dsp:nvSpPr>
      <dsp:spPr>
        <a:xfrm>
          <a:off x="537522" y="1456102"/>
          <a:ext cx="91473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89FA2-3FCE-4D7A-93FF-D500EBA978E0}">
      <dsp:nvSpPr>
        <dsp:cNvPr id="0" name=""/>
        <dsp:cNvSpPr/>
      </dsp:nvSpPr>
      <dsp:spPr>
        <a:xfrm>
          <a:off x="709035" y="1525440"/>
          <a:ext cx="8975853" cy="1386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2. A structural transformation of the economy to accelerate  economic growth without damaging  ecological balance</a:t>
          </a:r>
          <a:endParaRPr lang="fr-FR" sz="2400" b="1" kern="1200" dirty="0"/>
        </a:p>
      </dsp:txBody>
      <dsp:txXfrm>
        <a:off x="709035" y="1525440"/>
        <a:ext cx="8975853" cy="1386764"/>
      </dsp:txXfrm>
    </dsp:sp>
    <dsp:sp modelId="{D10FDBB1-3A03-4975-83AA-D7C644B8094B}">
      <dsp:nvSpPr>
        <dsp:cNvPr id="0" name=""/>
        <dsp:cNvSpPr/>
      </dsp:nvSpPr>
      <dsp:spPr>
        <a:xfrm>
          <a:off x="537522" y="2912205"/>
          <a:ext cx="91473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2D951-B2C4-4646-8C75-D831446B991E}">
      <dsp:nvSpPr>
        <dsp:cNvPr id="0" name=""/>
        <dsp:cNvSpPr/>
      </dsp:nvSpPr>
      <dsp:spPr>
        <a:xfrm>
          <a:off x="709035" y="2981543"/>
          <a:ext cx="8975853" cy="1386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/>
            <a:t>3. Evidence-based decision-making and a results/program-based management and financing approach</a:t>
          </a:r>
        </a:p>
      </dsp:txBody>
      <dsp:txXfrm>
        <a:off x="709035" y="2981543"/>
        <a:ext cx="8975853" cy="1386764"/>
      </dsp:txXfrm>
    </dsp:sp>
    <dsp:sp modelId="{0E9817D3-0D15-40DB-B268-A04BAF63CBB8}">
      <dsp:nvSpPr>
        <dsp:cNvPr id="0" name=""/>
        <dsp:cNvSpPr/>
      </dsp:nvSpPr>
      <dsp:spPr>
        <a:xfrm>
          <a:off x="537522" y="4368307"/>
          <a:ext cx="91473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4179F-FC9C-4FDD-892E-80A856EC1880}">
      <dsp:nvSpPr>
        <dsp:cNvPr id="0" name=""/>
        <dsp:cNvSpPr/>
      </dsp:nvSpPr>
      <dsp:spPr>
        <a:xfrm>
          <a:off x="1125162" y="893"/>
          <a:ext cx="3929190" cy="155886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Improving the institutional capacity of the State</a:t>
          </a:r>
          <a:endParaRPr lang="fr-FR" sz="1800" kern="1200" dirty="0"/>
        </a:p>
      </dsp:txBody>
      <dsp:txXfrm>
        <a:off x="1700579" y="229184"/>
        <a:ext cx="2778356" cy="1102286"/>
      </dsp:txXfrm>
    </dsp:sp>
    <dsp:sp modelId="{EBFF274F-A228-41F7-90EF-98057CA1159C}">
      <dsp:nvSpPr>
        <dsp:cNvPr id="0" name=""/>
        <dsp:cNvSpPr/>
      </dsp:nvSpPr>
      <dsp:spPr>
        <a:xfrm>
          <a:off x="2637685" y="1686341"/>
          <a:ext cx="904143" cy="90414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757529" y="2032085"/>
        <a:ext cx="664455" cy="212655"/>
      </dsp:txXfrm>
    </dsp:sp>
    <dsp:sp modelId="{EDA509A2-94E9-4213-9A52-A7B3AE25E655}">
      <dsp:nvSpPr>
        <dsp:cNvPr id="0" name=""/>
        <dsp:cNvSpPr/>
      </dsp:nvSpPr>
      <dsp:spPr>
        <a:xfrm>
          <a:off x="1224228" y="2717065"/>
          <a:ext cx="3731057" cy="150479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Strengthening the political commitment of the State  </a:t>
          </a:r>
          <a:endParaRPr lang="fr-FR" sz="1800" kern="1200" dirty="0"/>
        </a:p>
      </dsp:txBody>
      <dsp:txXfrm>
        <a:off x="1770629" y="2937437"/>
        <a:ext cx="2638255" cy="1064047"/>
      </dsp:txXfrm>
    </dsp:sp>
    <dsp:sp modelId="{93C46634-5767-4829-98E4-C52138552A9B}">
      <dsp:nvSpPr>
        <dsp:cNvPr id="0" name=""/>
        <dsp:cNvSpPr/>
      </dsp:nvSpPr>
      <dsp:spPr>
        <a:xfrm rot="10800000" flipH="1">
          <a:off x="5635915" y="1664332"/>
          <a:ext cx="507431" cy="951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5635915" y="1854628"/>
        <a:ext cx="355202" cy="570888"/>
      </dsp:txXfrm>
    </dsp:sp>
    <dsp:sp modelId="{D1483EF3-C503-4BCD-9AEE-9BAEA48C3A31}">
      <dsp:nvSpPr>
        <dsp:cNvPr id="0" name=""/>
        <dsp:cNvSpPr/>
      </dsp:nvSpPr>
      <dsp:spPr>
        <a:xfrm>
          <a:off x="6672265" y="891576"/>
          <a:ext cx="3117736" cy="197324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/>
            <a:t>Pillar No. 1: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/>
            <a:t>State commitment</a:t>
          </a:r>
          <a:endParaRPr lang="fr-FR" sz="2800" kern="1200" dirty="0"/>
        </a:p>
      </dsp:txBody>
      <dsp:txXfrm>
        <a:off x="7128847" y="1180551"/>
        <a:ext cx="2204572" cy="1395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C19F2-CDBC-43A5-B5C7-20808964FE99}">
      <dsp:nvSpPr>
        <dsp:cNvPr id="0" name=""/>
        <dsp:cNvSpPr/>
      </dsp:nvSpPr>
      <dsp:spPr>
        <a:xfrm>
          <a:off x="1339" y="858050"/>
          <a:ext cx="2624966" cy="26352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20.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Protecting the environment and strengthening resilience to climate change</a:t>
          </a:r>
          <a:endParaRPr lang="fr-FR" sz="1900" kern="1200" dirty="0"/>
        </a:p>
      </dsp:txBody>
      <dsp:txXfrm>
        <a:off x="385756" y="1243971"/>
        <a:ext cx="1856132" cy="1863394"/>
      </dsp:txXfrm>
    </dsp:sp>
    <dsp:sp modelId="{D0D74A45-BC4F-4D83-AED0-2B718147071D}">
      <dsp:nvSpPr>
        <dsp:cNvPr id="0" name=""/>
        <dsp:cNvSpPr/>
      </dsp:nvSpPr>
      <dsp:spPr>
        <a:xfrm>
          <a:off x="2787300" y="1600688"/>
          <a:ext cx="1149961" cy="11499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939727" y="2040433"/>
        <a:ext cx="845107" cy="270471"/>
      </dsp:txXfrm>
    </dsp:sp>
    <dsp:sp modelId="{2A26B833-2B4E-4952-93E2-919E1169232F}">
      <dsp:nvSpPr>
        <dsp:cNvPr id="0" name=""/>
        <dsp:cNvSpPr/>
      </dsp:nvSpPr>
      <dsp:spPr>
        <a:xfrm>
          <a:off x="4098257" y="919444"/>
          <a:ext cx="2598874" cy="251244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21.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Safeguarding and promoting cultural and natural heritage</a:t>
          </a:r>
          <a:endParaRPr lang="fr-FR" sz="1900" kern="1200" dirty="0"/>
        </a:p>
      </dsp:txBody>
      <dsp:txXfrm>
        <a:off x="4478853" y="1287383"/>
        <a:ext cx="1837682" cy="1776570"/>
      </dsp:txXfrm>
    </dsp:sp>
    <dsp:sp modelId="{B159DC87-F43A-412E-82CC-7EC3E5C87259}">
      <dsp:nvSpPr>
        <dsp:cNvPr id="0" name=""/>
        <dsp:cNvSpPr/>
      </dsp:nvSpPr>
      <dsp:spPr>
        <a:xfrm>
          <a:off x="6858126" y="1600688"/>
          <a:ext cx="1149961" cy="114996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7010553" y="1837580"/>
        <a:ext cx="845107" cy="676177"/>
      </dsp:txXfrm>
    </dsp:sp>
    <dsp:sp modelId="{A19472DA-2E08-4739-B800-281D56C24ACE}">
      <dsp:nvSpPr>
        <dsp:cNvPr id="0" name=""/>
        <dsp:cNvSpPr/>
      </dsp:nvSpPr>
      <dsp:spPr>
        <a:xfrm>
          <a:off x="8170421" y="724099"/>
          <a:ext cx="2501206" cy="275800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Pillar No. 4: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Sustainable Ecology and Heritage</a:t>
          </a:r>
          <a:endParaRPr lang="fr-FR" sz="1900" b="1" kern="1200" dirty="0"/>
        </a:p>
      </dsp:txBody>
      <dsp:txXfrm>
        <a:off x="8536714" y="1127999"/>
        <a:ext cx="1768620" cy="1950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FECF6-02A4-422F-A60C-7ED78F66219E}">
      <dsp:nvSpPr>
        <dsp:cNvPr id="0" name=""/>
        <dsp:cNvSpPr/>
      </dsp:nvSpPr>
      <dsp:spPr>
        <a:xfrm>
          <a:off x="14" y="125236"/>
          <a:ext cx="4100865" cy="410086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/>
            <a:t>22.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/>
            <a:t>Mobilizing  Partnership for Development (PAD) and  diaspora</a:t>
          </a:r>
          <a:endParaRPr lang="fr-FR" sz="3100" kern="1200" dirty="0"/>
        </a:p>
      </dsp:txBody>
      <dsp:txXfrm>
        <a:off x="600572" y="725794"/>
        <a:ext cx="2899749" cy="2899749"/>
      </dsp:txXfrm>
    </dsp:sp>
    <dsp:sp modelId="{8E688587-49C5-4789-A490-C78A5C935E35}">
      <dsp:nvSpPr>
        <dsp:cNvPr id="0" name=""/>
        <dsp:cNvSpPr/>
      </dsp:nvSpPr>
      <dsp:spPr>
        <a:xfrm>
          <a:off x="4717178" y="1412908"/>
          <a:ext cx="1306552" cy="152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4717178" y="1718012"/>
        <a:ext cx="914586" cy="915313"/>
      </dsp:txXfrm>
    </dsp:sp>
    <dsp:sp modelId="{FB6D6153-694D-455F-B757-30E6268824F5}">
      <dsp:nvSpPr>
        <dsp:cNvPr id="0" name=""/>
        <dsp:cNvSpPr/>
      </dsp:nvSpPr>
      <dsp:spPr>
        <a:xfrm>
          <a:off x="6566074" y="125236"/>
          <a:ext cx="4100865" cy="410086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/>
            <a:t>Pillar No. 5: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/>
            <a:t>Fruitful partnership</a:t>
          </a:r>
          <a:endParaRPr lang="fr-FR" sz="3100" b="1" kern="1200" dirty="0"/>
        </a:p>
      </dsp:txBody>
      <dsp:txXfrm>
        <a:off x="7166632" y="725794"/>
        <a:ext cx="2899749" cy="2899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1128" y="1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62197-544E-49FB-8DCD-47F20340C752}" type="datetimeFigureOut">
              <a:rPr lang="fr-FR" smtClean="0"/>
              <a:t>13/10/2024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1128" y="645637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87B15-2600-4FE7-B555-42B96808C3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57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28" y="1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F960B-FF25-416F-9589-CAAAA69880D9}" type="datetimeFigureOut">
              <a:rPr lang="fr-FR" smtClean="0"/>
              <a:t>13/10/2024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6807" y="3271668"/>
            <a:ext cx="7899052" cy="26760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37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28" y="645637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C6ACB-19A6-4ED8-8B9F-CCF52825C0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2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8A38-A2B2-4D64-93E7-EA96FA1C8190}" type="datetime1">
              <a:rPr lang="fr-FR" smtClean="0"/>
              <a:t>13/10/2024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46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A65-442E-455B-9AB4-0393FAC3C1D3}" type="datetime1">
              <a:rPr lang="fr-FR" smtClean="0"/>
              <a:t>13/10/2024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3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E98-23EE-458A-B8E8-987E91FB698C}" type="datetime1">
              <a:rPr lang="fr-FR" smtClean="0"/>
              <a:t>13/10/2024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8429-D36A-4050-AB7C-7D559C7615C6}" type="datetime1">
              <a:rPr lang="fr-FR" smtClean="0"/>
              <a:t>13/10/2024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0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B63-4CC4-4225-B073-84D30E25C8EF}" type="datetime1">
              <a:rPr lang="fr-FR" smtClean="0"/>
              <a:t>13/10/2024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EC32-AD6E-4C73-8DDB-652191FD2515}" type="datetime1">
              <a:rPr lang="fr-FR" smtClean="0"/>
              <a:t>13/10/2024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0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99F-0DA7-46FE-A035-9BB14A5C1B37}" type="datetime1">
              <a:rPr lang="fr-FR" smtClean="0"/>
              <a:t>13/10/2024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64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15B3-85F6-45FD-9015-00EBFE117F99}" type="datetime1">
              <a:rPr lang="fr-FR" smtClean="0"/>
              <a:t>13/10/2024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1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E451-F13A-4A10-B0F8-F18106DFFA29}" type="datetime1">
              <a:rPr lang="fr-FR" smtClean="0"/>
              <a:t>13/10/2024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41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719-EC1B-45CE-91F7-80195C8C4051}" type="datetime1">
              <a:rPr lang="fr-FR" smtClean="0"/>
              <a:t>13/10/2024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2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71D8-42CB-4A06-8391-E8ABC33DE90C}" type="datetime1">
              <a:rPr lang="fr-FR" smtClean="0"/>
              <a:t>13/10/2024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94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3ED2-0D40-4622-8ADA-F46E370E81B9}" type="datetime1">
              <a:rPr lang="fr-FR" smtClean="0"/>
              <a:t>13/10/2024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6A68-C23E-4F47-925F-79F98391A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5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ision-burundi.gov.bi/Acceuil/table_ron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18" y="2446073"/>
            <a:ext cx="11434642" cy="3649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r>
              <a:rPr lang="en" sz="3200" b="1" dirty="0">
                <a:solidFill>
                  <a:srgbClr val="4D4D4D"/>
                </a:solidFill>
                <a:latin typeface="Candara" panose="020E0502030303020204" pitchFamily="34" charset="0"/>
              </a:rPr>
              <a:t>Revised National Development Plan 2018-2027 and its Priority Actions Plan aligned with the Vision “Burundi an Emerging Country by 2040 and a Developed Country by 2060”</a:t>
            </a:r>
            <a:br>
              <a:rPr lang="fr-FR" sz="3600" dirty="0"/>
            </a:br>
            <a:br>
              <a:rPr lang="fr-FR" sz="3600" dirty="0"/>
            </a:br>
            <a:br>
              <a:rPr lang="fr-FR" sz="36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br>
              <a:rPr lang="fr-FR" sz="3200" b="1" dirty="0">
                <a:solidFill>
                  <a:srgbClr val="4D4D4D"/>
                </a:solidFill>
                <a:latin typeface="Candara" panose="020E0502030303020204" pitchFamily="34" charset="0"/>
              </a:rPr>
            </a:br>
            <a:endParaRPr lang="fr-FR" sz="2000" b="1" dirty="0">
              <a:solidFill>
                <a:srgbClr val="4D4D4D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43" y="204690"/>
            <a:ext cx="1679511" cy="1448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581" y="1653309"/>
            <a:ext cx="484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latin typeface="Candara" panose="020E0502030303020204" pitchFamily="34" charset="0"/>
                <a:cs typeface="Courier New" panose="02070309020205020404" pitchFamily="49" charset="0"/>
              </a:rPr>
              <a:t>PRESIDENCY OF THE REPUBLIC OF BURUNDI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-136480" y="3118518"/>
            <a:ext cx="328062" cy="2818258"/>
          </a:xfrm>
          <a:prstGeom prst="rect">
            <a:avLst/>
          </a:prstGeom>
          <a:solidFill>
            <a:srgbClr val="FF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94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70564"/>
              </p:ext>
            </p:extLst>
          </p:nvPr>
        </p:nvGraphicFramePr>
        <p:xfrm>
          <a:off x="838199" y="1825625"/>
          <a:ext cx="106716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10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351D4E-B1DA-428D-9040-20D191A7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51" y="219411"/>
            <a:ext cx="7278220" cy="73470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II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.  VISION PILLARS AND OBJECTIVES </a:t>
            </a:r>
            <a:r>
              <a:rPr lang="en" sz="2800" b="1" dirty="0">
                <a:latin typeface="Candara" panose="020E0502030303020204" pitchFamily="34" charset="0"/>
              </a:rPr>
              <a:t>(</a:t>
            </a:r>
            <a:r>
              <a:rPr lang="fr-FR" sz="28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cont’d</a:t>
            </a:r>
            <a:r>
              <a:rPr lang="fr-FR" sz="2800" b="1" dirty="0">
                <a:latin typeface="Candara" panose="020E0502030303020204" pitchFamily="34" charset="0"/>
              </a:rPr>
              <a:t>)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04CC4D-6BA9-4118-9D6B-9CBB370D2407}"/>
              </a:ext>
            </a:extLst>
          </p:cNvPr>
          <p:cNvSpPr txBox="1">
            <a:spLocks/>
          </p:cNvSpPr>
          <p:nvPr/>
        </p:nvSpPr>
        <p:spPr>
          <a:xfrm>
            <a:off x="4573894" y="911536"/>
            <a:ext cx="3632734" cy="73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ndara" panose="020E0502030303020204" pitchFamily="34" charset="0"/>
              </a:rPr>
              <a:t>II</a:t>
            </a:r>
            <a:r>
              <a:rPr lang="en" sz="2800" b="1" dirty="0">
                <a:latin typeface="Candara" panose="020E0502030303020204" pitchFamily="34" charset="0"/>
              </a:rPr>
              <a:t>.2. </a:t>
            </a:r>
            <a:r>
              <a:rPr lang="fr-FR" sz="2800" b="1" dirty="0">
                <a:latin typeface="Candara" panose="020E0502030303020204" pitchFamily="34" charset="0"/>
              </a:rPr>
              <a:t>Vision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068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48D3-9A1A-D3B7-CFBA-62075BCD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48" y="46038"/>
            <a:ext cx="9950238" cy="1499616"/>
          </a:xfrm>
        </p:spPr>
        <p:txBody>
          <a:bodyPr>
            <a:normAutofit/>
          </a:bodyPr>
          <a:lstStyle/>
          <a:p>
            <a:pPr algn="just"/>
            <a:r>
              <a:rPr lang="en" sz="2800" b="1" dirty="0">
                <a:solidFill>
                  <a:srgbClr val="0099CC"/>
                </a:solidFill>
                <a:latin typeface="Candara" panose="020E0502030303020204" pitchFamily="34" charset="0"/>
              </a:rPr>
              <a:t>      </a:t>
            </a: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III. INDICATORS AND TARGETS OF THE VISION</a:t>
            </a:r>
            <a:endParaRPr lang="en-US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65E1FB-4629-49CC-BC9F-7E149B4FF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024" y="1245533"/>
            <a:ext cx="9681882" cy="54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097A-AD57-4021-B436-82C5DE83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714" y="312990"/>
            <a:ext cx="9666514" cy="93523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" sz="27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  <a:t> </a:t>
            </a:r>
            <a:br>
              <a:rPr lang="fr-FR" sz="27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</a:b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IV</a:t>
            </a: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. STRATEGIC AXES OF THE REVISED PND IN LINE WITH THE 5 PILLARS OF THE VISION</a:t>
            </a:r>
            <a:br>
              <a:rPr lang="fr-FR" sz="32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99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8884-FE24-4374-8B4C-705A9E87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65" y="1979705"/>
            <a:ext cx="11057792" cy="412115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" b="1" dirty="0"/>
              <a:t>Axis 1: Structural transformation for a sustainable and digital economy 	</a:t>
            </a:r>
            <a:r>
              <a:rPr lang="en" dirty="0"/>
              <a:t>whose strategic objective is to promote sectors that drive 	sustainable growth and create jobs;</a:t>
            </a:r>
          </a:p>
          <a:p>
            <a:pPr marL="0" lvl="0" indent="0" algn="just">
              <a:buNone/>
            </a:pPr>
            <a:endParaRPr lang="en" dirty="0"/>
          </a:p>
          <a:p>
            <a:pPr lvl="0" algn="just"/>
            <a:r>
              <a:rPr lang="en" b="1" dirty="0"/>
              <a:t>Axis 2. Development of human capital and social inclusion </a:t>
            </a:r>
            <a:r>
              <a:rPr lang="en" dirty="0"/>
              <a:t>with the 	strategic objective of improving the supply of and access to basic 	social services;</a:t>
            </a:r>
          </a:p>
          <a:p>
            <a:pPr lvl="0" algn="just"/>
            <a:endParaRPr lang="en" dirty="0"/>
          </a:p>
          <a:p>
            <a:pPr lvl="0" algn="just"/>
            <a:r>
              <a:rPr lang="en" b="1" dirty="0"/>
              <a:t>Axis 3. Environment and cultural and natural heritage </a:t>
            </a:r>
            <a:r>
              <a:rPr lang="en" dirty="0"/>
              <a:t>aimed at 	protecting ecology and heritage;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DACB-DF35-4F8E-9B96-647B2436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097A-AD57-4021-B436-82C5DE83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714" y="312990"/>
            <a:ext cx="9666514" cy="93523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" sz="27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  <a:t> </a:t>
            </a:r>
            <a:br>
              <a:rPr lang="fr-FR" sz="27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</a:b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IV</a:t>
            </a: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. STRATEGIC AXES OF THE REVISED NDP IN LINE WITH THE 5 PILLARS OF THE VISION</a:t>
            </a:r>
            <a:br>
              <a:rPr lang="fr-FR" sz="3200" dirty="0">
                <a:solidFill>
                  <a:srgbClr val="0099CC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0099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8884-FE24-4374-8B4C-705A9E87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36" y="2235199"/>
            <a:ext cx="11057792" cy="4121151"/>
          </a:xfrm>
        </p:spPr>
        <p:txBody>
          <a:bodyPr>
            <a:normAutofit/>
          </a:bodyPr>
          <a:lstStyle/>
          <a:p>
            <a:pPr lvl="0" algn="just"/>
            <a:r>
              <a:rPr lang="en" b="1" dirty="0"/>
              <a:t>Axis 4. Cooperation and mobilization of resources which </a:t>
            </a:r>
            <a:r>
              <a:rPr lang="en" dirty="0"/>
              <a:t>has the 	strategic objective of developing international cooperation for 	efficient mobilization of resources;</a:t>
            </a:r>
          </a:p>
          <a:p>
            <a:pPr marL="0" lvl="0" indent="0" algn="just">
              <a:buNone/>
            </a:pPr>
            <a:endParaRPr lang="en" dirty="0"/>
          </a:p>
          <a:p>
            <a:pPr lvl="0" algn="just"/>
            <a:r>
              <a:rPr lang="en" b="1" dirty="0"/>
              <a:t>Axis 5. Governance, peace, reconciliation </a:t>
            </a:r>
            <a:r>
              <a:rPr lang="en" dirty="0"/>
              <a:t>with the purpose of ensuring 	good governance and social cohesion.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DACB-DF35-4F8E-9B96-647B2436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5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4227" y="304777"/>
            <a:ext cx="9521371" cy="75252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V</a:t>
            </a: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. CONCEPTUAL DIAGRAM OF THE REVISED BURUNDI NDP AND ITS PAP 2023-2027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15353"/>
            <a:ext cx="10947399" cy="436161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" dirty="0"/>
              <a:t>5 strategic axes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" dirty="0"/>
              <a:t>18 priority programs</a:t>
            </a: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" dirty="0"/>
              <a:t>69 project ideas</a:t>
            </a:r>
            <a:endParaRPr lang="fr-FR" dirty="0"/>
          </a:p>
          <a:p>
            <a:pPr algn="just"/>
            <a:r>
              <a:rPr lang="en" dirty="0"/>
              <a:t>9 impact indicators and 100 effect indicators defined in this vision are integrated into the PAP 2023-2027 with the aim of gradually assessing the state of implementation of the revised Burundi NDP for the period 2023-2027.</a:t>
            </a:r>
          </a:p>
          <a:p>
            <a:pPr algn="just"/>
            <a:r>
              <a:rPr lang="en" dirty="0"/>
              <a:t>The total amount during the 5 years of </a:t>
            </a:r>
            <a:r>
              <a:rPr lang="fr-FR" dirty="0"/>
              <a:t>the </a:t>
            </a:r>
            <a:r>
              <a:rPr lang="en" dirty="0"/>
              <a:t>NDP </a:t>
            </a:r>
            <a:r>
              <a:rPr lang="fr-FR" dirty="0" err="1"/>
              <a:t>implementation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b="1" dirty="0"/>
              <a:t> </a:t>
            </a:r>
            <a:r>
              <a:rPr lang="fr-FR" dirty="0"/>
              <a:t>about </a:t>
            </a:r>
            <a:r>
              <a:rPr lang="fr-FR" b="1" dirty="0"/>
              <a:t>28.5 trillion USD : </a:t>
            </a:r>
            <a:r>
              <a:rPr lang="fr-FR" dirty="0" err="1"/>
              <a:t>available</a:t>
            </a:r>
            <a:r>
              <a:rPr lang="fr-FR" dirty="0"/>
              <a:t>: 4.53 trillion USD (Gvt:1.84 and </a:t>
            </a:r>
            <a:r>
              <a:rPr lang="fr-FR" dirty="0" err="1"/>
              <a:t>partner</a:t>
            </a:r>
            <a:r>
              <a:rPr lang="fr-FR" dirty="0"/>
              <a:t>: 2.69) </a:t>
            </a:r>
          </a:p>
          <a:p>
            <a:pPr algn="just"/>
            <a:r>
              <a:rPr lang="fr-FR" dirty="0"/>
              <a:t>Gap : 24.03 trillion USD</a:t>
            </a:r>
            <a:endParaRPr lang="en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8310" y="171601"/>
            <a:ext cx="10083433" cy="78638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VI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. STRUCTURE OF THE PRIORITY ACTION PLAN: FIVE-YEAR BUDGET BY PILLAR OF THE VISION IN BILLIONS OF BIF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B9F8D39-4E2F-49F9-814B-A242D3A2E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404412"/>
              </p:ext>
            </p:extLst>
          </p:nvPr>
        </p:nvGraphicFramePr>
        <p:xfrm>
          <a:off x="3643086" y="957986"/>
          <a:ext cx="8348657" cy="590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17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2E85C-8ADC-440C-A74E-9B86822B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885" y="365125"/>
            <a:ext cx="9207819" cy="83956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BUDGET OF REVISED NDP BY YEAR </a:t>
            </a: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IN BILLIONS OF BIF</a:t>
            </a:r>
            <a:endParaRPr lang="fr-FR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DA9516-C256-4421-98A0-15C74AB8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629" y="6492875"/>
            <a:ext cx="2743200" cy="365125"/>
          </a:xfrm>
        </p:spPr>
        <p:txBody>
          <a:bodyPr/>
          <a:lstStyle/>
          <a:p>
            <a:fld id="{73536A68-C23E-4F47-925F-79F98391A956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51A5651-D482-4102-9C4B-DA9F16E98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270270"/>
              </p:ext>
            </p:extLst>
          </p:nvPr>
        </p:nvGraphicFramePr>
        <p:xfrm>
          <a:off x="1546412" y="1949824"/>
          <a:ext cx="10085293" cy="420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51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8475" y="240801"/>
            <a:ext cx="8751841" cy="70049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rgbClr val="0099CC"/>
                </a:solidFill>
              </a:rPr>
              <a:t>VII</a:t>
            </a:r>
            <a:r>
              <a:rPr lang="en" sz="2400" b="1" dirty="0">
                <a:solidFill>
                  <a:srgbClr val="0099CC"/>
                </a:solidFill>
              </a:rPr>
              <a:t>. STRUCTURE OF THE PRIORITY ACTION PLAN: FIVE-YEAR BUDGET BY PRIORITY PROGRAM (ALIGNED WITH THE VISION) IN BILLIONS OF BIF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A8FAB66-C932-4AAD-9D97-C1047E3AB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567614"/>
              </p:ext>
            </p:extLst>
          </p:nvPr>
        </p:nvGraphicFramePr>
        <p:xfrm>
          <a:off x="1296269" y="1652495"/>
          <a:ext cx="11084417" cy="541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73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4513" y="155864"/>
            <a:ext cx="8938917" cy="6895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solidFill>
                  <a:srgbClr val="0099CC"/>
                </a:solidFill>
              </a:rPr>
              <a:t>VII</a:t>
            </a:r>
            <a:r>
              <a:rPr lang="en" sz="2800" b="1" dirty="0">
                <a:solidFill>
                  <a:srgbClr val="0099CC"/>
                </a:solidFill>
              </a:rPr>
              <a:t>. STRUCTURE OF THE PRIORITY ACTION PLAN: FIVE-YEAR BUDGET BY AXIS OF THE REVISED NDP IN BILLIONS OF BIF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Dissemination of the 2021/2022 Finance Law (Citizen Budget)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7AD010C-1372-4093-9444-A2A11B56D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22065"/>
              </p:ext>
            </p:extLst>
          </p:nvPr>
        </p:nvGraphicFramePr>
        <p:xfrm>
          <a:off x="3207657" y="938212"/>
          <a:ext cx="87376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2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5589" y="625558"/>
            <a:ext cx="7253728" cy="596603"/>
          </a:xfrm>
        </p:spPr>
        <p:txBody>
          <a:bodyPr>
            <a:noAutofit/>
          </a:bodyPr>
          <a:lstStyle/>
          <a:p>
            <a:pPr algn="ctr"/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VIII. </a:t>
            </a:r>
            <a:r>
              <a:rPr lang="fr-FR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TAKEAWAY MESSAGE</a:t>
            </a:r>
            <a:endParaRPr lang="en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3360" y="1756229"/>
            <a:ext cx="11441927" cy="447621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dirty="0"/>
          </a:p>
          <a:p>
            <a:pPr algn="just"/>
            <a:r>
              <a:rPr lang="en" dirty="0"/>
              <a:t>Burundi is a country full of opportunities for investment (details in the next presentation);</a:t>
            </a:r>
          </a:p>
          <a:p>
            <a:pPr algn="just"/>
            <a:r>
              <a:rPr lang="en" dirty="0"/>
              <a:t>Investors are welcome for these opportunities;</a:t>
            </a:r>
          </a:p>
          <a:p>
            <a:pPr algn="just"/>
            <a:r>
              <a:rPr lang="en" dirty="0"/>
              <a:t>Burundi is committed to strengthening good governance on all institutional and administrative dimensions, subsequently allowing better supervision of growth-promoting sectors with a view to ensuring the right path towards achieving the emergence projected for 2040 through the structural transformation of the economy towed by the private sector.</a:t>
            </a:r>
          </a:p>
          <a:p>
            <a:pPr algn="just"/>
            <a:r>
              <a:rPr lang="en" b="1" dirty="0"/>
              <a:t>For more details on projects and programs, see the website </a:t>
            </a:r>
          </a:p>
          <a:p>
            <a:pPr marL="0" indent="0" algn="just">
              <a:buNone/>
            </a:pPr>
            <a:r>
              <a:rPr lang="fr-FR" dirty="0">
                <a:hlinkClick r:id="rId2"/>
              </a:rPr>
              <a:t>https://vision-burundi.gov.bi/Acceuil/table_ronde</a:t>
            </a:r>
            <a:endParaRPr lang="fr-FR" dirty="0"/>
          </a:p>
          <a:p>
            <a:pPr marL="0" indent="0" algn="just">
              <a:buNone/>
            </a:pPr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CA54-58DD-4FBC-88BA-D8B574B21C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5101"/>
            <a:ext cx="9715500" cy="711199"/>
          </a:xfrm>
        </p:spPr>
        <p:txBody>
          <a:bodyPr/>
          <a:lstStyle/>
          <a:p>
            <a:pPr algn="ctr"/>
            <a:r>
              <a:rPr lang="en" sz="3200" b="1" dirty="0">
                <a:solidFill>
                  <a:srgbClr val="1E468B"/>
                </a:solidFill>
              </a:rPr>
              <a:t>PRESENTATION PLAN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9983" y="2150773"/>
            <a:ext cx="11786271" cy="412900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fr-FR" dirty="0"/>
          </a:p>
          <a:p>
            <a:pPr marL="128016" lvl="1" indent="0" algn="just">
              <a:buNone/>
            </a:pPr>
            <a:r>
              <a:rPr lang="en" sz="7600" b="1" dirty="0"/>
              <a:t>0. 	</a:t>
            </a:r>
            <a:r>
              <a:rPr lang="en" sz="8000" b="1" dirty="0"/>
              <a:t>        Introduction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fr-FR" sz="8000" b="1" dirty="0">
                <a:latin typeface="Candara" panose="020E0502030303020204" pitchFamily="34" charset="0"/>
              </a:rPr>
              <a:t>Issues</a:t>
            </a:r>
            <a:r>
              <a:rPr lang="en" sz="8000" b="1" dirty="0">
                <a:latin typeface="Candara" panose="020E0502030303020204" pitchFamily="34" charset="0"/>
              </a:rPr>
              <a:t> of the </a:t>
            </a:r>
            <a:r>
              <a:rPr lang="fr-FR" sz="8000" b="1" dirty="0">
                <a:latin typeface="Candara" panose="020E0502030303020204" pitchFamily="34" charset="0"/>
              </a:rPr>
              <a:t>V</a:t>
            </a:r>
            <a:r>
              <a:rPr lang="en" sz="8000" b="1" dirty="0">
                <a:latin typeface="Candara" panose="020E0502030303020204" pitchFamily="34" charset="0"/>
              </a:rPr>
              <a:t>ision “Burundi an Emerging Country by 2040 and a Developed Country by 2060”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fr-FR" sz="8000" b="1" dirty="0">
                <a:latin typeface="Candara" panose="020E0502030303020204" pitchFamily="34" charset="0"/>
              </a:rPr>
              <a:t>Vision </a:t>
            </a:r>
            <a:r>
              <a:rPr lang="en" sz="8000" b="1" dirty="0">
                <a:latin typeface="Candara" panose="020E0502030303020204" pitchFamily="34" charset="0"/>
              </a:rPr>
              <a:t>Pillars and Objectives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en" sz="8000" b="1" dirty="0">
                <a:latin typeface="Candara" panose="020E0502030303020204" pitchFamily="34" charset="0"/>
              </a:rPr>
              <a:t> Vision Indicators and targets  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en" sz="8000" b="1" dirty="0">
                <a:latin typeface="Candara" panose="020E0502030303020204" pitchFamily="34" charset="0"/>
              </a:rPr>
              <a:t>Strategic axes of the revised NDP in line with the 5 pillars of the vision 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en" sz="8000" b="1" dirty="0">
                <a:latin typeface="Candara" panose="020E0502030303020204" pitchFamily="34" charset="0"/>
              </a:rPr>
              <a:t>Conceptual diagram of the revised Burundi NDP and its PAP 2023-2027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en" sz="8000" b="1" dirty="0">
                <a:latin typeface="Candara" panose="020E0502030303020204" pitchFamily="34" charset="0"/>
              </a:rPr>
              <a:t>S</a:t>
            </a:r>
            <a:r>
              <a:rPr lang="en" sz="8000" b="1" dirty="0"/>
              <a:t>tructure of Priority Action Plan : Five-year budget by Pillar of the Vision in billions of BIF;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en" sz="8000" b="1" dirty="0"/>
              <a:t>Structure  of Priority Action Plan  : Five-year budget by priority program (aligned with the vision) in billions of BIF;</a:t>
            </a:r>
          </a:p>
          <a:p>
            <a:pPr marL="1371600" indent="-1371600" algn="just">
              <a:buFont typeface="+mj-lt"/>
              <a:buAutoNum type="romanUcPeriod"/>
            </a:pPr>
            <a:r>
              <a:rPr lang="en" sz="8000" b="1" dirty="0"/>
              <a:t>Structure of the Priority Action Plan: Five-year budget by axis of the revised NDP in billions of BIF;</a:t>
            </a:r>
          </a:p>
          <a:p>
            <a:pPr marL="1371600" indent="-1371600">
              <a:buFont typeface="+mj-lt"/>
              <a:buAutoNum type="romanUcPeriod"/>
            </a:pPr>
            <a:r>
              <a:rPr lang="fr-FR" sz="8000" b="1" dirty="0" err="1"/>
              <a:t>Takeaway</a:t>
            </a:r>
            <a:r>
              <a:rPr lang="fr-FR" sz="8000" b="1" dirty="0"/>
              <a:t> message</a:t>
            </a:r>
          </a:p>
        </p:txBody>
      </p:sp>
    </p:spTree>
    <p:extLst>
      <p:ext uri="{BB962C8B-B14F-4D97-AF65-F5344CB8AC3E}">
        <p14:creationId xmlns:p14="http://schemas.microsoft.com/office/powerpoint/2010/main" val="136302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" sz="6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Thank you for your attention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4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674" y="229340"/>
            <a:ext cx="3076644" cy="685800"/>
          </a:xfrm>
        </p:spPr>
        <p:txBody>
          <a:bodyPr>
            <a:normAutofit/>
          </a:bodyPr>
          <a:lstStyle/>
          <a:p>
            <a:pPr algn="ctr"/>
            <a:r>
              <a:rPr lang="en" sz="2800" b="1" dirty="0">
                <a:solidFill>
                  <a:srgbClr val="0099CC"/>
                </a:solidFill>
              </a:rPr>
              <a:t>0.INTRODUCTION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3091" y="1949824"/>
            <a:ext cx="11552368" cy="4579765"/>
          </a:xfrm>
        </p:spPr>
        <p:txBody>
          <a:bodyPr>
            <a:noAutofit/>
          </a:bodyPr>
          <a:lstStyle/>
          <a:p>
            <a:pPr algn="just"/>
            <a:r>
              <a:rPr lang="e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Vision Burundi an ‘’Emerging Country document by 2040 and a developed country by 2060’’was approved by the Government in August 2023.</a:t>
            </a:r>
          </a:p>
          <a:p>
            <a:pPr marL="0" indent="0" algn="just">
              <a:buNone/>
            </a:pPr>
            <a:r>
              <a:rPr lang="en" sz="2400" i="1" spc="-4" dirty="0">
                <a:latin typeface="Times New Roman" panose="02020603050405020304" pitchFamily="18" charset="0"/>
                <a:ea typeface="Minion Pro"/>
              </a:rPr>
              <a:t>	" </a:t>
            </a:r>
            <a:r>
              <a:rPr lang="en" sz="2400" b="1" i="1" spc="-4" dirty="0">
                <a:latin typeface="Times New Roman" panose="02020603050405020304" pitchFamily="18" charset="0"/>
                <a:ea typeface="Minion Pro"/>
              </a:rPr>
              <a:t>By 2040, Burundi will be a peaceful country, where everyone lives in decent 	conditions, where no one dies from an avoidable cause, with</a:t>
            </a:r>
            <a:r>
              <a:rPr lang="en" sz="2400" b="1" i="1" spc="-4" dirty="0">
                <a:solidFill>
                  <a:srgbClr val="FF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" sz="2400" b="1" i="1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nion Pro"/>
              </a:rPr>
              <a:t>a </a:t>
            </a:r>
            <a:r>
              <a:rPr lang="en" sz="2400" b="1" i="1" u="sng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nion Pro"/>
              </a:rPr>
              <a:t>competitive economy </a:t>
            </a:r>
            <a:r>
              <a:rPr lang="en" sz="2400" b="1" i="1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nion Pro"/>
              </a:rPr>
              <a:t>	driven by the </a:t>
            </a:r>
            <a:r>
              <a:rPr lang="en" sz="2400" b="1" i="1" u="sng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nion Pro"/>
              </a:rPr>
              <a:t>agri-food and high value-added industrial </a:t>
            </a:r>
            <a:r>
              <a:rPr lang="en" sz="2400" b="1" i="1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nion Pro"/>
              </a:rPr>
              <a:t>sectors</a:t>
            </a:r>
            <a:r>
              <a:rPr lang="en" sz="2400" b="1" i="1" spc="-4" dirty="0">
                <a:solidFill>
                  <a:schemeClr val="accent1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" sz="2400" b="1" i="1" spc="-4" dirty="0">
                <a:latin typeface="Times New Roman" panose="02020603050405020304" pitchFamily="18" charset="0"/>
                <a:ea typeface="Minion Pro"/>
              </a:rPr>
              <a:t>and through 	</a:t>
            </a:r>
            <a:r>
              <a:rPr lang="en" sz="2400" b="1" i="1" u="sng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inion Pro"/>
              </a:rPr>
              <a:t>mining for the benefit of the society</a:t>
            </a:r>
            <a:r>
              <a:rPr lang="en" sz="2400" b="1" i="1" u="sng" spc="-4" dirty="0">
                <a:solidFill>
                  <a:schemeClr val="accent1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" sz="2400" b="1" i="1" spc="-4" dirty="0">
                <a:latin typeface="Times New Roman" panose="02020603050405020304" pitchFamily="18" charset="0"/>
                <a:ea typeface="Minion Pro"/>
              </a:rPr>
              <a:t>; all in a preserved natural environment and 	with consideration of gender and equity.</a:t>
            </a:r>
          </a:p>
          <a:p>
            <a:pPr algn="just"/>
            <a:r>
              <a:rPr lang="e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vision operationalization tools.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" dirty="0"/>
              <a:t> </a:t>
            </a:r>
            <a:r>
              <a:rPr lang="en" sz="2000" dirty="0"/>
              <a:t>National Development Plan (NDP) and its Priority Action Plan 2023-2027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/>
              <a:t>S</a:t>
            </a:r>
            <a:r>
              <a:rPr lang="en" sz="2000" dirty="0"/>
              <a:t>ectoral policies and strategies.</a:t>
            </a:r>
          </a:p>
        </p:txBody>
      </p:sp>
    </p:spTree>
    <p:extLst>
      <p:ext uri="{BB962C8B-B14F-4D97-AF65-F5344CB8AC3E}">
        <p14:creationId xmlns:p14="http://schemas.microsoft.com/office/powerpoint/2010/main" val="370586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48D3-9A1A-D3B7-CFBA-62075BCD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728" y="203554"/>
            <a:ext cx="9318695" cy="877824"/>
          </a:xfrm>
        </p:spPr>
        <p:txBody>
          <a:bodyPr>
            <a:normAutofit/>
          </a:bodyPr>
          <a:lstStyle/>
          <a:p>
            <a:pPr algn="ctr"/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I. </a:t>
            </a:r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ISSUES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  OF BURUNDI VISION  AN EMERGING  </a:t>
            </a:r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COUNTRY 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BY 2040 AND DEVELOPED COUNTRY BY 2060</a:t>
            </a:r>
            <a:endParaRPr lang="en-US" sz="28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EEDB261D-5B2D-3D5C-D4DB-C6A245262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04061"/>
              </p:ext>
            </p:extLst>
          </p:nvPr>
        </p:nvGraphicFramePr>
        <p:xfrm>
          <a:off x="349624" y="2138082"/>
          <a:ext cx="11434208" cy="443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15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4E9A-106C-B2E2-5609-FAE362AB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588" y="103275"/>
            <a:ext cx="7278220" cy="73470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II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.  VISION PILLARS AND OBJECTIVES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8BB027-4F2C-4627-B8B5-7D6A39F6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88" y="847166"/>
            <a:ext cx="8848165" cy="5791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4DD954-0190-4E77-B257-263570BE8794}"/>
              </a:ext>
            </a:extLst>
          </p:cNvPr>
          <p:cNvSpPr txBox="1">
            <a:spLocks/>
          </p:cNvSpPr>
          <p:nvPr/>
        </p:nvSpPr>
        <p:spPr>
          <a:xfrm>
            <a:off x="318246" y="3262928"/>
            <a:ext cx="2330825" cy="73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ndara" panose="020E0502030303020204" pitchFamily="34" charset="0"/>
              </a:rPr>
              <a:t>II</a:t>
            </a:r>
            <a:r>
              <a:rPr lang="en" sz="2800" b="1" dirty="0">
                <a:latin typeface="Candara" panose="020E0502030303020204" pitchFamily="34" charset="0"/>
              </a:rPr>
              <a:t>.1. </a:t>
            </a:r>
            <a:r>
              <a:rPr lang="fr-FR" sz="2800" b="1" dirty="0">
                <a:latin typeface="Candara" panose="020E0502030303020204" pitchFamily="34" charset="0"/>
              </a:rPr>
              <a:t>P</a:t>
            </a:r>
            <a:r>
              <a:rPr lang="en" sz="2800" b="1" dirty="0">
                <a:latin typeface="Candara" panose="020E0502030303020204" pitchFamily="34" charset="0"/>
              </a:rPr>
              <a:t>illars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24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491612"/>
              </p:ext>
            </p:extLst>
          </p:nvPr>
        </p:nvGraphicFramePr>
        <p:xfrm>
          <a:off x="1520371" y="2005012"/>
          <a:ext cx="106716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652785418"/>
              </p:ext>
            </p:extLst>
          </p:nvPr>
        </p:nvGraphicFramePr>
        <p:xfrm>
          <a:off x="1335314" y="2133600"/>
          <a:ext cx="10232572" cy="422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731FC4D-3B1E-4831-A17A-7D24C1E781D8}"/>
              </a:ext>
            </a:extLst>
          </p:cNvPr>
          <p:cNvSpPr txBox="1">
            <a:spLocks/>
          </p:cNvSpPr>
          <p:nvPr/>
        </p:nvSpPr>
        <p:spPr>
          <a:xfrm>
            <a:off x="320701" y="3675856"/>
            <a:ext cx="2207346" cy="113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ndara" panose="020E0502030303020204" pitchFamily="34" charset="0"/>
              </a:rPr>
              <a:t>II</a:t>
            </a:r>
            <a:r>
              <a:rPr lang="en" sz="2800" b="1" dirty="0">
                <a:latin typeface="Candara" panose="020E0502030303020204" pitchFamily="34" charset="0"/>
              </a:rPr>
              <a:t>.2. </a:t>
            </a:r>
            <a:r>
              <a:rPr lang="fr-FR" sz="2800" b="1" dirty="0">
                <a:latin typeface="Candara" panose="020E0502030303020204" pitchFamily="34" charset="0"/>
              </a:rPr>
              <a:t>Vision Objectives</a:t>
            </a: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3E90C4-9412-46FC-951E-491AD85D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51" y="219411"/>
            <a:ext cx="7278220" cy="73470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II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.  VISION PILLARS AND OBJECTIVES </a:t>
            </a:r>
            <a:r>
              <a:rPr lang="en" sz="2800" b="1" dirty="0">
                <a:latin typeface="Candara" panose="020E0502030303020204" pitchFamily="34" charset="0"/>
              </a:rPr>
              <a:t>(</a:t>
            </a:r>
            <a:r>
              <a:rPr lang="fr-FR" sz="28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cont’d</a:t>
            </a:r>
            <a:r>
              <a:rPr lang="fr-FR" sz="2800" b="1" dirty="0">
                <a:latin typeface="Candara" panose="020E0502030303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48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48113"/>
            <a:ext cx="8291286" cy="402884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" b="1" dirty="0"/>
              <a:t>3. Developing  agriculture that creates wealth and catalyzes  food security</a:t>
            </a:r>
          </a:p>
          <a:p>
            <a:pPr marL="0" indent="0" algn="just">
              <a:buNone/>
            </a:pPr>
            <a:r>
              <a:rPr lang="en" b="1" dirty="0"/>
              <a:t>4. Increasing production and improving access to energy</a:t>
            </a:r>
          </a:p>
          <a:p>
            <a:pPr marL="0" indent="0" algn="just">
              <a:buNone/>
            </a:pPr>
            <a:r>
              <a:rPr lang="en" b="1" dirty="0"/>
              <a:t>5. Improving logistics infrastructure and accessibility of all areas</a:t>
            </a:r>
          </a:p>
          <a:p>
            <a:pPr marL="0" indent="0" algn="just">
              <a:buNone/>
            </a:pPr>
            <a:r>
              <a:rPr lang="en" b="1" dirty="0"/>
              <a:t>6. Cleaning up and stabilizing the macroeconomic framework</a:t>
            </a:r>
          </a:p>
          <a:p>
            <a:pPr marL="0" indent="0" algn="just">
              <a:buNone/>
            </a:pPr>
            <a:r>
              <a:rPr lang="en" b="1" dirty="0"/>
              <a:t>7. Developing the industrial sector and its competitiveness</a:t>
            </a:r>
          </a:p>
          <a:p>
            <a:pPr marL="0" indent="0" algn="just">
              <a:buNone/>
            </a:pPr>
            <a:r>
              <a:rPr lang="en" b="1" dirty="0"/>
              <a:t>8. Developing the financial services sector and new information and communication technologies (NICT)</a:t>
            </a:r>
          </a:p>
          <a:p>
            <a:pPr marL="0" indent="0" algn="just">
              <a:buNone/>
            </a:pPr>
            <a:r>
              <a:rPr lang="en" b="1" dirty="0"/>
              <a:t>9. Strengthening the service sector</a:t>
            </a:r>
          </a:p>
          <a:p>
            <a:pPr marL="0" indent="0" algn="just">
              <a:buNone/>
            </a:pPr>
            <a:r>
              <a:rPr lang="en" b="1" dirty="0"/>
              <a:t>10. Gradually reducing  aid dependency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7</a:t>
            </a:fld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9129486" y="2032000"/>
            <a:ext cx="928914" cy="396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218056" y="3352800"/>
            <a:ext cx="1973944" cy="1335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b="1" dirty="0"/>
              <a:t>Pillar No.2:</a:t>
            </a:r>
          </a:p>
          <a:p>
            <a:pPr algn="ctr"/>
            <a:r>
              <a:rPr lang="en" b="1" dirty="0"/>
              <a:t>Economic Efficiency</a:t>
            </a:r>
            <a:endParaRPr lang="fr-FR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414027-6B14-40BC-9D30-C84213C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51" y="219411"/>
            <a:ext cx="7278220" cy="73470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II</a:t>
            </a:r>
            <a:r>
              <a:rPr lang="en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.  VISION PILLARS AND OBJECTIVES </a:t>
            </a:r>
            <a:r>
              <a:rPr lang="en" sz="2800" b="1" dirty="0">
                <a:latin typeface="Candara" panose="020E0502030303020204" pitchFamily="34" charset="0"/>
              </a:rPr>
              <a:t>(</a:t>
            </a:r>
            <a:r>
              <a:rPr lang="fr-FR" sz="28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cont’d</a:t>
            </a:r>
            <a:r>
              <a:rPr lang="fr-FR" sz="2800" b="1" dirty="0">
                <a:latin typeface="Candara" panose="020E0502030303020204" pitchFamily="34" charset="0"/>
              </a:rPr>
              <a:t>)</a:t>
            </a: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04098F-875F-4514-9039-7F87545F4DEE}"/>
              </a:ext>
            </a:extLst>
          </p:cNvPr>
          <p:cNvSpPr txBox="1">
            <a:spLocks/>
          </p:cNvSpPr>
          <p:nvPr/>
        </p:nvSpPr>
        <p:spPr>
          <a:xfrm>
            <a:off x="4915113" y="954112"/>
            <a:ext cx="3632734" cy="73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ndara" panose="020E0502030303020204" pitchFamily="34" charset="0"/>
              </a:rPr>
              <a:t>II</a:t>
            </a:r>
            <a:r>
              <a:rPr lang="en" sz="2800" b="1" dirty="0">
                <a:latin typeface="Candara" panose="020E0502030303020204" pitchFamily="34" charset="0"/>
              </a:rPr>
              <a:t>.2. </a:t>
            </a:r>
            <a:r>
              <a:rPr lang="fr-FR" sz="2800" b="1" dirty="0">
                <a:latin typeface="Candara" panose="020E0502030303020204" pitchFamily="34" charset="0"/>
              </a:rPr>
              <a:t>Vision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399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624" y="2148113"/>
            <a:ext cx="9144000" cy="4208237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n" b="1" dirty="0"/>
              <a:t>11. </a:t>
            </a:r>
            <a:r>
              <a:rPr lang="en-US" b="1" dirty="0"/>
              <a:t>Empowering young people through self-creation of jobs</a:t>
            </a:r>
            <a:endParaRPr lang="en" b="1" dirty="0"/>
          </a:p>
          <a:p>
            <a:pPr marL="0" lvl="0" indent="0" algn="just">
              <a:buNone/>
            </a:pPr>
            <a:r>
              <a:rPr lang="en" b="1" dirty="0"/>
              <a:t>12. Improving access to basic healthcare for all</a:t>
            </a:r>
          </a:p>
          <a:p>
            <a:pPr marL="0" lvl="0" indent="0" algn="just">
              <a:buNone/>
            </a:pPr>
            <a:r>
              <a:rPr lang="en" b="1" dirty="0"/>
              <a:t>13. Developing cutting-edge hospital services</a:t>
            </a:r>
          </a:p>
          <a:p>
            <a:pPr marL="0" indent="0" algn="just">
              <a:buNone/>
            </a:pPr>
            <a:r>
              <a:rPr lang="en" b="1" dirty="0"/>
              <a:t>14. Developing quality and inclusive basic education</a:t>
            </a:r>
          </a:p>
          <a:p>
            <a:pPr marL="0" indent="0" algn="just">
              <a:buNone/>
            </a:pPr>
            <a:r>
              <a:rPr lang="en" b="1" dirty="0"/>
              <a:t>15. </a:t>
            </a:r>
            <a:r>
              <a:rPr lang="fr-FR" b="1" dirty="0"/>
              <a:t>S</a:t>
            </a:r>
            <a:r>
              <a:rPr lang="en" b="1" dirty="0"/>
              <a:t>etting up post-basic vocational training adapted to the needs of     	emerging countries</a:t>
            </a:r>
          </a:p>
          <a:p>
            <a:pPr marL="0" indent="0" algn="just">
              <a:buNone/>
            </a:pPr>
            <a:r>
              <a:rPr lang="en" b="1" dirty="0"/>
              <a:t>16. Developing a competitive higher education in science and 	technology and contributing to the development of Burundi</a:t>
            </a:r>
          </a:p>
          <a:p>
            <a:pPr marL="0" indent="0" algn="just">
              <a:buNone/>
            </a:pPr>
            <a:r>
              <a:rPr lang="en" b="1" dirty="0"/>
              <a:t>17. Ensuring social protection for all</a:t>
            </a:r>
          </a:p>
          <a:p>
            <a:pPr marL="0" indent="0" algn="just">
              <a:buNone/>
            </a:pPr>
            <a:r>
              <a:rPr lang="en" b="1" dirty="0"/>
              <a:t>18. Improving access to drinking water, hygiene and sanitation.</a:t>
            </a:r>
          </a:p>
          <a:p>
            <a:pPr marL="0" indent="0" algn="just">
              <a:buNone/>
            </a:pPr>
            <a:r>
              <a:rPr lang="en" b="1" dirty="0"/>
              <a:t>19. Intensifying urbanization and the promotion of decent housing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8</a:t>
            </a:fld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9129486" y="2032000"/>
            <a:ext cx="928914" cy="396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218056" y="3352800"/>
            <a:ext cx="1973944" cy="13353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b="1" dirty="0"/>
              <a:t>Pillar No. 3:</a:t>
            </a:r>
          </a:p>
          <a:p>
            <a:pPr algn="ctr"/>
            <a:r>
              <a:rPr lang="en" b="1" dirty="0"/>
              <a:t>SOCIAL EQUITY</a:t>
            </a:r>
            <a:endParaRPr lang="fr-FR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38AFC8-08E4-41B6-892A-56B123D6F9C3}"/>
              </a:ext>
            </a:extLst>
          </p:cNvPr>
          <p:cNvSpPr txBox="1">
            <a:spLocks/>
          </p:cNvSpPr>
          <p:nvPr/>
        </p:nvSpPr>
        <p:spPr>
          <a:xfrm>
            <a:off x="2631249" y="161354"/>
            <a:ext cx="7278220" cy="73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b="1" dirty="0">
                <a:solidFill>
                  <a:schemeClr val="accent1"/>
                </a:solidFill>
                <a:latin typeface="Candara" panose="020E0502030303020204" pitchFamily="34" charset="0"/>
              </a:rPr>
              <a:t>II</a:t>
            </a:r>
            <a:r>
              <a:rPr lang="en" sz="2900" b="1" dirty="0">
                <a:solidFill>
                  <a:schemeClr val="accent1"/>
                </a:solidFill>
                <a:latin typeface="Candara" panose="020E0502030303020204" pitchFamily="34" charset="0"/>
              </a:rPr>
              <a:t>.  VISION PILLARS AND OBJECTIVES </a:t>
            </a:r>
            <a:r>
              <a:rPr lang="en" sz="2800" b="1" dirty="0">
                <a:latin typeface="Candara" panose="020E0502030303020204" pitchFamily="34" charset="0"/>
              </a:rPr>
              <a:t>(</a:t>
            </a:r>
            <a:r>
              <a:rPr lang="fr-FR" sz="28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cont’d</a:t>
            </a:r>
            <a:r>
              <a:rPr lang="fr-FR" sz="2800" b="1" dirty="0">
                <a:latin typeface="Candara" panose="020E0502030303020204" pitchFamily="34" charset="0"/>
              </a:rPr>
              <a:t>)</a:t>
            </a: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D9648B-2716-40A7-A416-ACA10148AB5E}"/>
              </a:ext>
            </a:extLst>
          </p:cNvPr>
          <p:cNvSpPr txBox="1">
            <a:spLocks/>
          </p:cNvSpPr>
          <p:nvPr/>
        </p:nvSpPr>
        <p:spPr>
          <a:xfrm>
            <a:off x="4915113" y="954112"/>
            <a:ext cx="3632734" cy="73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ndara" panose="020E0502030303020204" pitchFamily="34" charset="0"/>
              </a:rPr>
              <a:t>II</a:t>
            </a:r>
            <a:r>
              <a:rPr lang="en" sz="2800" b="1" dirty="0">
                <a:latin typeface="Candara" panose="020E0502030303020204" pitchFamily="34" charset="0"/>
              </a:rPr>
              <a:t>.2. </a:t>
            </a:r>
            <a:r>
              <a:rPr lang="fr-FR" sz="2800" b="1" dirty="0">
                <a:latin typeface="Candara" panose="020E0502030303020204" pitchFamily="34" charset="0"/>
              </a:rPr>
              <a:t>Vision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72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4D136D-A449-4AEA-A03A-1C0084FA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51" y="219411"/>
            <a:ext cx="7278220" cy="734701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II</a:t>
            </a:r>
            <a:r>
              <a:rPr lang="en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.  VISION PILLARS AND OBJECTIVES</a:t>
            </a:r>
            <a:r>
              <a:rPr lang="en" sz="2800" b="1" dirty="0">
                <a:latin typeface="Candara" panose="020E0502030303020204" pitchFamily="34" charset="0"/>
              </a:rPr>
              <a:t> (</a:t>
            </a:r>
            <a:r>
              <a:rPr lang="fr-FR" sz="28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cont’d</a:t>
            </a:r>
            <a:r>
              <a:rPr lang="fr-FR" sz="2800" b="1" dirty="0">
                <a:latin typeface="Candara" panose="020E0502030303020204" pitchFamily="34" charset="0"/>
              </a:rPr>
              <a:t>)</a:t>
            </a:r>
            <a:endParaRPr lang="en-US" sz="28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994327"/>
              </p:ext>
            </p:extLst>
          </p:nvPr>
        </p:nvGraphicFramePr>
        <p:xfrm>
          <a:off x="838199" y="1825625"/>
          <a:ext cx="106716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6A68-C23E-4F47-925F-79F98391A956}" type="slidenum">
              <a:rPr lang="fr-FR" smtClean="0"/>
              <a:t>9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33551E-FDCD-417C-B4C1-D97CFC85E1D9}"/>
              </a:ext>
            </a:extLst>
          </p:cNvPr>
          <p:cNvSpPr txBox="1">
            <a:spLocks/>
          </p:cNvSpPr>
          <p:nvPr/>
        </p:nvSpPr>
        <p:spPr>
          <a:xfrm>
            <a:off x="4915113" y="954112"/>
            <a:ext cx="3632734" cy="73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ndara" panose="020E0502030303020204" pitchFamily="34" charset="0"/>
              </a:rPr>
              <a:t>II</a:t>
            </a:r>
            <a:r>
              <a:rPr lang="en" sz="2800" b="1" dirty="0">
                <a:latin typeface="Candara" panose="020E0502030303020204" pitchFamily="34" charset="0"/>
              </a:rPr>
              <a:t>.2. </a:t>
            </a:r>
            <a:r>
              <a:rPr lang="fr-FR" sz="2800" b="1" dirty="0">
                <a:latin typeface="Candara" panose="020E0502030303020204" pitchFamily="34" charset="0"/>
              </a:rPr>
              <a:t>Vision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921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12990</TotalTime>
  <Words>1269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Comic Sans MS</vt:lpstr>
      <vt:lpstr>Courier New</vt:lpstr>
      <vt:lpstr>Tahoma</vt:lpstr>
      <vt:lpstr>Times New Roman</vt:lpstr>
      <vt:lpstr>Wingdings</vt:lpstr>
      <vt:lpstr>Office Theme</vt:lpstr>
      <vt:lpstr>      Revised National Development Plan 2018-2027 and its Priority Actions Plan aligned with the Vision “Burundi an Emerging Country by 2040 and a Developed Country by 2060”    </vt:lpstr>
      <vt:lpstr>PRESENTATION PLAN</vt:lpstr>
      <vt:lpstr>0.INTRODUCTION</vt:lpstr>
      <vt:lpstr>I. ISSUES  OF BURUNDI VISION  AN EMERGING  COUNTRY BY 2040 AND DEVELOPED COUNTRY BY 2060</vt:lpstr>
      <vt:lpstr>II.  VISION PILLARS AND OBJECTIVES </vt:lpstr>
      <vt:lpstr>II.  VISION PILLARS AND OBJECTIVES (cont’d)</vt:lpstr>
      <vt:lpstr>II.  VISION PILLARS AND OBJECTIVES (cont’d)</vt:lpstr>
      <vt:lpstr>PowerPoint Presentation</vt:lpstr>
      <vt:lpstr>II.  VISION PILLARS AND OBJECTIVES (cont’d)</vt:lpstr>
      <vt:lpstr>II.  VISION PILLARS AND OBJECTIVES (cont’d)</vt:lpstr>
      <vt:lpstr>      III. INDICATORS AND TARGETS OF THE VISION</vt:lpstr>
      <vt:lpstr>  IV. STRATEGIC AXES OF THE REVISED PND IN LINE WITH THE 5 PILLARS OF THE VISION </vt:lpstr>
      <vt:lpstr>  IV. STRATEGIC AXES OF THE REVISED NDP IN LINE WITH THE 5 PILLARS OF THE VISION </vt:lpstr>
      <vt:lpstr>V. CONCEPTUAL DIAGRAM OF THE REVISED BURUNDI NDP AND ITS PAP 2023-2027</vt:lpstr>
      <vt:lpstr>VI. STRUCTURE OF THE PRIORITY ACTION PLAN: FIVE-YEAR BUDGET BY PILLAR OF THE VISION IN BILLIONS OF BIF</vt:lpstr>
      <vt:lpstr>BUDGET OF REVISED NDP BY YEAR IN BILLIONS OF BIF</vt:lpstr>
      <vt:lpstr>VII. STRUCTURE OF THE PRIORITY ACTION PLAN: FIVE-YEAR BUDGET BY PRIORITY PROGRAM (ALIGNED WITH THE VISION) IN BILLIONS OF BIF</vt:lpstr>
      <vt:lpstr>VII. STRUCTURE OF THE PRIORITY ACTION PLAN: FIVE-YEAR BUDGET BY AXIS OF THE REVISED NDP IN BILLIONS OF BIF</vt:lpstr>
      <vt:lpstr>VIII. TAKEAWAY MESSAGE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atbes</dc:creator>
  <cp:lastModifiedBy>Alain Ndikumana</cp:lastModifiedBy>
  <cp:revision>1066</cp:revision>
  <cp:lastPrinted>2024-09-27T19:30:13Z</cp:lastPrinted>
  <dcterms:created xsi:type="dcterms:W3CDTF">2022-07-09T12:04:52Z</dcterms:created>
  <dcterms:modified xsi:type="dcterms:W3CDTF">2024-10-13T13:42:59Z</dcterms:modified>
</cp:coreProperties>
</file>